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6" r:id="rId2"/>
    <p:sldId id="257" r:id="rId3"/>
    <p:sldId id="265" r:id="rId4"/>
    <p:sldId id="267" r:id="rId5"/>
    <p:sldId id="297" r:id="rId6"/>
    <p:sldId id="298" r:id="rId7"/>
    <p:sldId id="299" r:id="rId8"/>
    <p:sldId id="300" r:id="rId9"/>
    <p:sldId id="301" r:id="rId10"/>
    <p:sldId id="302" r:id="rId11"/>
    <p:sldId id="268" r:id="rId12"/>
    <p:sldId id="269" r:id="rId13"/>
    <p:sldId id="270" r:id="rId14"/>
    <p:sldId id="271" r:id="rId15"/>
    <p:sldId id="275" r:id="rId16"/>
    <p:sldId id="272" r:id="rId17"/>
    <p:sldId id="273" r:id="rId18"/>
    <p:sldId id="279" r:id="rId19"/>
    <p:sldId id="286" r:id="rId20"/>
    <p:sldId id="280" r:id="rId21"/>
    <p:sldId id="283" r:id="rId22"/>
    <p:sldId id="281" r:id="rId23"/>
    <p:sldId id="287" r:id="rId24"/>
    <p:sldId id="288" r:id="rId25"/>
    <p:sldId id="290" r:id="rId26"/>
    <p:sldId id="291" r:id="rId27"/>
    <p:sldId id="292" r:id="rId28"/>
    <p:sldId id="303" r:id="rId29"/>
    <p:sldId id="304" r:id="rId30"/>
    <p:sldId id="294" r:id="rId31"/>
    <p:sldId id="305" r:id="rId32"/>
    <p:sldId id="306" r:id="rId33"/>
    <p:sldId id="308" r:id="rId34"/>
    <p:sldId id="310" r:id="rId35"/>
    <p:sldId id="309" r:id="rId36"/>
    <p:sldId id="311" r:id="rId37"/>
    <p:sldId id="312" r:id="rId38"/>
    <p:sldId id="313" r:id="rId39"/>
    <p:sldId id="318" r:id="rId40"/>
    <p:sldId id="315" r:id="rId41"/>
    <p:sldId id="316" r:id="rId42"/>
    <p:sldId id="314" r:id="rId43"/>
    <p:sldId id="319" r:id="rId44"/>
    <p:sldId id="320" r:id="rId45"/>
    <p:sldId id="317" r:id="rId46"/>
    <p:sldId id="322" r:id="rId47"/>
    <p:sldId id="324" r:id="rId48"/>
    <p:sldId id="321" r:id="rId49"/>
    <p:sldId id="323" r:id="rId50"/>
    <p:sldId id="307" r:id="rId51"/>
    <p:sldId id="263"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50" autoAdjust="0"/>
    <p:restoredTop sz="86364" autoAdjust="0"/>
  </p:normalViewPr>
  <p:slideViewPr>
    <p:cSldViewPr>
      <p:cViewPr varScale="1">
        <p:scale>
          <a:sx n="60" d="100"/>
          <a:sy n="60" d="100"/>
        </p:scale>
        <p:origin x="-1171" y="-67"/>
      </p:cViewPr>
      <p:guideLst>
        <p:guide orient="horz" pos="2160"/>
        <p:guide pos="2880"/>
      </p:guideLst>
    </p:cSldViewPr>
  </p:slideViewPr>
  <p:outlineViewPr>
    <p:cViewPr>
      <p:scale>
        <a:sx n="33" d="100"/>
        <a:sy n="33" d="100"/>
      </p:scale>
      <p:origin x="0" y="8261"/>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bar"/>
        <c:grouping val="clustered"/>
        <c:ser>
          <c:idx val="0"/>
          <c:order val="0"/>
          <c:tx>
            <c:strRef>
              <c:f>Лист1!$B$1</c:f>
              <c:strCache>
                <c:ptCount val="1"/>
                <c:pt idx="0">
                  <c:v>Мужчины</c:v>
                </c:pt>
              </c:strCache>
            </c:strRef>
          </c:tx>
          <c:cat>
            <c:strRef>
              <c:f>Лист1!$A$2:$A$15</c:f>
              <c:strCache>
                <c:ptCount val="14"/>
                <c:pt idx="0">
                  <c:v>Литва</c:v>
                </c:pt>
                <c:pt idx="1">
                  <c:v>Южная Корея</c:v>
                </c:pt>
                <c:pt idx="2">
                  <c:v>Россия</c:v>
                </c:pt>
                <c:pt idx="3">
                  <c:v>Беларусь</c:v>
                </c:pt>
                <c:pt idx="4">
                  <c:v>Казахстан</c:v>
                </c:pt>
                <c:pt idx="5">
                  <c:v>Япония</c:v>
                </c:pt>
                <c:pt idx="6">
                  <c:v>Франция</c:v>
                </c:pt>
                <c:pt idx="7">
                  <c:v>Китай</c:v>
                </c:pt>
                <c:pt idx="8">
                  <c:v>Германия</c:v>
                </c:pt>
                <c:pt idx="9">
                  <c:v>США</c:v>
                </c:pt>
                <c:pt idx="10">
                  <c:v>Великобритания</c:v>
                </c:pt>
                <c:pt idx="11">
                  <c:v>Израиль</c:v>
                </c:pt>
                <c:pt idx="12">
                  <c:v>Армения</c:v>
                </c:pt>
                <c:pt idx="13">
                  <c:v>Египет</c:v>
                </c:pt>
              </c:strCache>
            </c:strRef>
          </c:cat>
          <c:val>
            <c:numRef>
              <c:f>Лист1!$B$2:$B$15</c:f>
              <c:numCache>
                <c:formatCode>General</c:formatCode>
                <c:ptCount val="14"/>
                <c:pt idx="0">
                  <c:v>61.3</c:v>
                </c:pt>
                <c:pt idx="1">
                  <c:v>50.3</c:v>
                </c:pt>
                <c:pt idx="2">
                  <c:v>50.3</c:v>
                </c:pt>
                <c:pt idx="3">
                  <c:v>48.7</c:v>
                </c:pt>
                <c:pt idx="4">
                  <c:v>43</c:v>
                </c:pt>
                <c:pt idx="5">
                  <c:v>36.200000000000003</c:v>
                </c:pt>
                <c:pt idx="6">
                  <c:v>24.7</c:v>
                </c:pt>
                <c:pt idx="7">
                  <c:v>13</c:v>
                </c:pt>
                <c:pt idx="8">
                  <c:v>17.899999999999999</c:v>
                </c:pt>
                <c:pt idx="9">
                  <c:v>16.100000000000001</c:v>
                </c:pt>
                <c:pt idx="10">
                  <c:v>10.9</c:v>
                </c:pt>
                <c:pt idx="11">
                  <c:v>7</c:v>
                </c:pt>
                <c:pt idx="12">
                  <c:v>2.8</c:v>
                </c:pt>
                <c:pt idx="13">
                  <c:v>0.1</c:v>
                </c:pt>
              </c:numCache>
            </c:numRef>
          </c:val>
        </c:ser>
        <c:ser>
          <c:idx val="1"/>
          <c:order val="1"/>
          <c:tx>
            <c:strRef>
              <c:f>Лист1!$C$1</c:f>
              <c:strCache>
                <c:ptCount val="1"/>
                <c:pt idx="0">
                  <c:v>Женщины</c:v>
                </c:pt>
              </c:strCache>
            </c:strRef>
          </c:tx>
          <c:cat>
            <c:strRef>
              <c:f>Лист1!$A$2:$A$15</c:f>
              <c:strCache>
                <c:ptCount val="14"/>
                <c:pt idx="0">
                  <c:v>Литва</c:v>
                </c:pt>
                <c:pt idx="1">
                  <c:v>Южная Корея</c:v>
                </c:pt>
                <c:pt idx="2">
                  <c:v>Россия</c:v>
                </c:pt>
                <c:pt idx="3">
                  <c:v>Беларусь</c:v>
                </c:pt>
                <c:pt idx="4">
                  <c:v>Казахстан</c:v>
                </c:pt>
                <c:pt idx="5">
                  <c:v>Япония</c:v>
                </c:pt>
                <c:pt idx="6">
                  <c:v>Франция</c:v>
                </c:pt>
                <c:pt idx="7">
                  <c:v>Китай</c:v>
                </c:pt>
                <c:pt idx="8">
                  <c:v>Германия</c:v>
                </c:pt>
                <c:pt idx="9">
                  <c:v>США</c:v>
                </c:pt>
                <c:pt idx="10">
                  <c:v>Великобритания</c:v>
                </c:pt>
                <c:pt idx="11">
                  <c:v>Израиль</c:v>
                </c:pt>
                <c:pt idx="12">
                  <c:v>Армения</c:v>
                </c:pt>
                <c:pt idx="13">
                  <c:v>Египет</c:v>
                </c:pt>
              </c:strCache>
            </c:strRef>
          </c:cat>
          <c:val>
            <c:numRef>
              <c:f>Лист1!$C$2:$C$15</c:f>
              <c:numCache>
                <c:formatCode>General</c:formatCode>
                <c:ptCount val="14"/>
                <c:pt idx="0">
                  <c:v>10.4</c:v>
                </c:pt>
                <c:pt idx="1">
                  <c:v>8.9</c:v>
                </c:pt>
                <c:pt idx="2">
                  <c:v>8.9</c:v>
                </c:pt>
                <c:pt idx="3">
                  <c:v>8.8000000000000007</c:v>
                </c:pt>
                <c:pt idx="4">
                  <c:v>9.4</c:v>
                </c:pt>
                <c:pt idx="5">
                  <c:v>13.2</c:v>
                </c:pt>
                <c:pt idx="6">
                  <c:v>8.5</c:v>
                </c:pt>
                <c:pt idx="7" formatCode="dd/mmm">
                  <c:v>14.8</c:v>
                </c:pt>
                <c:pt idx="8">
                  <c:v>6</c:v>
                </c:pt>
                <c:pt idx="9">
                  <c:v>3.2</c:v>
                </c:pt>
                <c:pt idx="10">
                  <c:v>3</c:v>
                </c:pt>
                <c:pt idx="11">
                  <c:v>1.5</c:v>
                </c:pt>
                <c:pt idx="12">
                  <c:v>1.1000000000000001</c:v>
                </c:pt>
                <c:pt idx="13">
                  <c:v>0</c:v>
                </c:pt>
              </c:numCache>
            </c:numRef>
          </c:val>
        </c:ser>
        <c:axId val="52713344"/>
        <c:axId val="52714880"/>
      </c:barChart>
      <c:catAx>
        <c:axId val="52713344"/>
        <c:scaling>
          <c:orientation val="minMax"/>
        </c:scaling>
        <c:axPos val="l"/>
        <c:tickLblPos val="nextTo"/>
        <c:crossAx val="52714880"/>
        <c:crosses val="autoZero"/>
        <c:auto val="1"/>
        <c:lblAlgn val="ctr"/>
        <c:lblOffset val="100"/>
      </c:catAx>
      <c:valAx>
        <c:axId val="52714880"/>
        <c:scaling>
          <c:orientation val="minMax"/>
        </c:scaling>
        <c:axPos val="b"/>
        <c:majorGridlines/>
        <c:numFmt formatCode="General" sourceLinked="1"/>
        <c:tickLblPos val="nextTo"/>
        <c:crossAx val="52713344"/>
        <c:crosses val="autoZero"/>
        <c:crossBetween val="between"/>
      </c:valAx>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8.4695073573043275E-2"/>
          <c:y val="5.4067408240636723E-2"/>
          <c:w val="0.79072826311613675"/>
          <c:h val="0.50002458026080077"/>
        </c:manualLayout>
      </c:layout>
      <c:barChart>
        <c:barDir val="col"/>
        <c:grouping val="clustered"/>
        <c:ser>
          <c:idx val="0"/>
          <c:order val="0"/>
          <c:tx>
            <c:strRef>
              <c:f>Лист1!$B$1</c:f>
              <c:strCache>
                <c:ptCount val="1"/>
                <c:pt idx="0">
                  <c:v>2009</c:v>
                </c:pt>
              </c:strCache>
            </c:strRef>
          </c:tx>
          <c:cat>
            <c:strRef>
              <c:f>Лист1!$A$2:$A$7</c:f>
              <c:strCache>
                <c:ptCount val="6"/>
                <c:pt idx="0">
                  <c:v>РФ</c:v>
                </c:pt>
                <c:pt idx="1">
                  <c:v>СФО</c:v>
                </c:pt>
                <c:pt idx="2">
                  <c:v>Иркутская область</c:v>
                </c:pt>
                <c:pt idx="3">
                  <c:v>Тулун+Тулунский район</c:v>
                </c:pt>
                <c:pt idx="4">
                  <c:v>Тулун</c:v>
                </c:pt>
                <c:pt idx="5">
                  <c:v>Тулунский район</c:v>
                </c:pt>
              </c:strCache>
            </c:strRef>
          </c:cat>
          <c:val>
            <c:numRef>
              <c:f>Лист1!$B$2:$B$7</c:f>
              <c:numCache>
                <c:formatCode>General</c:formatCode>
                <c:ptCount val="6"/>
                <c:pt idx="0">
                  <c:v>26.5</c:v>
                </c:pt>
                <c:pt idx="1">
                  <c:v>40.200000000000003</c:v>
                </c:pt>
                <c:pt idx="2">
                  <c:v>44.6</c:v>
                </c:pt>
              </c:numCache>
            </c:numRef>
          </c:val>
        </c:ser>
        <c:ser>
          <c:idx val="1"/>
          <c:order val="1"/>
          <c:tx>
            <c:strRef>
              <c:f>Лист1!$C$1</c:f>
              <c:strCache>
                <c:ptCount val="1"/>
                <c:pt idx="0">
                  <c:v>2010</c:v>
                </c:pt>
              </c:strCache>
            </c:strRef>
          </c:tx>
          <c:cat>
            <c:strRef>
              <c:f>Лист1!$A$2:$A$7</c:f>
              <c:strCache>
                <c:ptCount val="6"/>
                <c:pt idx="0">
                  <c:v>РФ</c:v>
                </c:pt>
                <c:pt idx="1">
                  <c:v>СФО</c:v>
                </c:pt>
                <c:pt idx="2">
                  <c:v>Иркутская область</c:v>
                </c:pt>
                <c:pt idx="3">
                  <c:v>Тулун+Тулунский район</c:v>
                </c:pt>
                <c:pt idx="4">
                  <c:v>Тулун</c:v>
                </c:pt>
                <c:pt idx="5">
                  <c:v>Тулунский район</c:v>
                </c:pt>
              </c:strCache>
            </c:strRef>
          </c:cat>
          <c:val>
            <c:numRef>
              <c:f>Лист1!$C$2:$C$7</c:f>
              <c:numCache>
                <c:formatCode>General</c:formatCode>
                <c:ptCount val="6"/>
                <c:pt idx="0">
                  <c:v>23.4</c:v>
                </c:pt>
                <c:pt idx="1">
                  <c:v>36.5</c:v>
                </c:pt>
                <c:pt idx="2">
                  <c:v>43.1</c:v>
                </c:pt>
                <c:pt idx="3">
                  <c:v>0</c:v>
                </c:pt>
              </c:numCache>
            </c:numRef>
          </c:val>
        </c:ser>
        <c:ser>
          <c:idx val="2"/>
          <c:order val="2"/>
          <c:tx>
            <c:strRef>
              <c:f>Лист1!$D$1</c:f>
              <c:strCache>
                <c:ptCount val="1"/>
                <c:pt idx="0">
                  <c:v>2012</c:v>
                </c:pt>
              </c:strCache>
            </c:strRef>
          </c:tx>
          <c:cat>
            <c:strRef>
              <c:f>Лист1!$A$2:$A$7</c:f>
              <c:strCache>
                <c:ptCount val="6"/>
                <c:pt idx="0">
                  <c:v>РФ</c:v>
                </c:pt>
                <c:pt idx="1">
                  <c:v>СФО</c:v>
                </c:pt>
                <c:pt idx="2">
                  <c:v>Иркутская область</c:v>
                </c:pt>
                <c:pt idx="3">
                  <c:v>Тулун+Тулунский район</c:v>
                </c:pt>
                <c:pt idx="4">
                  <c:v>Тулун</c:v>
                </c:pt>
                <c:pt idx="5">
                  <c:v>Тулунский район</c:v>
                </c:pt>
              </c:strCache>
            </c:strRef>
          </c:cat>
          <c:val>
            <c:numRef>
              <c:f>Лист1!$D$2:$D$7</c:f>
              <c:numCache>
                <c:formatCode>General</c:formatCode>
                <c:ptCount val="6"/>
                <c:pt idx="0">
                  <c:v>0</c:v>
                </c:pt>
                <c:pt idx="1">
                  <c:v>0</c:v>
                </c:pt>
                <c:pt idx="2">
                  <c:v>0</c:v>
                </c:pt>
                <c:pt idx="3">
                  <c:v>47.4</c:v>
                </c:pt>
                <c:pt idx="4">
                  <c:v>51.6</c:v>
                </c:pt>
                <c:pt idx="5">
                  <c:v>40.4</c:v>
                </c:pt>
              </c:numCache>
            </c:numRef>
          </c:val>
        </c:ser>
        <c:axId val="70674304"/>
        <c:axId val="70675840"/>
      </c:barChart>
      <c:catAx>
        <c:axId val="70674304"/>
        <c:scaling>
          <c:orientation val="minMax"/>
        </c:scaling>
        <c:axPos val="b"/>
        <c:tickLblPos val="nextTo"/>
        <c:crossAx val="70675840"/>
        <c:crosses val="autoZero"/>
        <c:auto val="1"/>
        <c:lblAlgn val="ctr"/>
        <c:lblOffset val="100"/>
      </c:catAx>
      <c:valAx>
        <c:axId val="70675840"/>
        <c:scaling>
          <c:orientation val="minMax"/>
        </c:scaling>
        <c:axPos val="l"/>
        <c:majorGridlines/>
        <c:numFmt formatCode="General" sourceLinked="1"/>
        <c:tickLblPos val="nextTo"/>
        <c:txPr>
          <a:bodyPr/>
          <a:lstStyle/>
          <a:p>
            <a:pPr>
              <a:defRPr baseline="0"/>
            </a:pPr>
            <a:endParaRPr lang="ru-RU"/>
          </a:p>
        </c:txPr>
        <c:crossAx val="70674304"/>
        <c:crosses val="autoZero"/>
        <c:crossBetween val="between"/>
      </c:valAx>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7.3188814649339823E-2"/>
          <c:y val="3.8258770854831481E-2"/>
          <c:w val="0.8463945028151536"/>
          <c:h val="0.79184118871173459"/>
        </c:manualLayout>
      </c:layout>
      <c:lineChart>
        <c:grouping val="stacked"/>
        <c:ser>
          <c:idx val="0"/>
          <c:order val="0"/>
          <c:tx>
            <c:strRef>
              <c:f>Лист1!$B$1</c:f>
              <c:strCache>
                <c:ptCount val="1"/>
                <c:pt idx="0">
                  <c:v>Дети</c:v>
                </c:pt>
              </c:strCache>
            </c:strRef>
          </c:tx>
          <c:cat>
            <c:numRef>
              <c:f>Лист1!$A$2:$A$20</c:f>
              <c:numCache>
                <c:formatCode>General</c:formatCode>
                <c:ptCount val="19"/>
                <c:pt idx="0">
                  <c:v>91</c:v>
                </c:pt>
                <c:pt idx="1">
                  <c:v>92</c:v>
                </c:pt>
                <c:pt idx="2">
                  <c:v>93</c:v>
                </c:pt>
                <c:pt idx="3">
                  <c:v>94</c:v>
                </c:pt>
                <c:pt idx="4">
                  <c:v>95</c:v>
                </c:pt>
                <c:pt idx="5">
                  <c:v>96</c:v>
                </c:pt>
                <c:pt idx="6">
                  <c:v>97</c:v>
                </c:pt>
                <c:pt idx="7">
                  <c:v>98</c:v>
                </c:pt>
                <c:pt idx="8">
                  <c:v>99</c:v>
                </c:pt>
                <c:pt idx="9">
                  <c:v>2000</c:v>
                </c:pt>
                <c:pt idx="10">
                  <c:v>2001</c:v>
                </c:pt>
                <c:pt idx="11">
                  <c:v>2002</c:v>
                </c:pt>
                <c:pt idx="12">
                  <c:v>2003</c:v>
                </c:pt>
                <c:pt idx="13">
                  <c:v>2004</c:v>
                </c:pt>
                <c:pt idx="14">
                  <c:v>2005</c:v>
                </c:pt>
                <c:pt idx="15">
                  <c:v>2006</c:v>
                </c:pt>
                <c:pt idx="16">
                  <c:v>2007</c:v>
                </c:pt>
                <c:pt idx="17">
                  <c:v>2008</c:v>
                </c:pt>
                <c:pt idx="18">
                  <c:v>2009</c:v>
                </c:pt>
              </c:numCache>
            </c:numRef>
          </c:cat>
          <c:val>
            <c:numRef>
              <c:f>Лист1!$B$2:$B$20</c:f>
              <c:numCache>
                <c:formatCode>General</c:formatCode>
                <c:ptCount val="19"/>
                <c:pt idx="0">
                  <c:v>3.7</c:v>
                </c:pt>
                <c:pt idx="1">
                  <c:v>5.3</c:v>
                </c:pt>
                <c:pt idx="2">
                  <c:v>7.1</c:v>
                </c:pt>
                <c:pt idx="3">
                  <c:v>7.9</c:v>
                </c:pt>
                <c:pt idx="4">
                  <c:v>5.5</c:v>
                </c:pt>
                <c:pt idx="5">
                  <c:v>3.9</c:v>
                </c:pt>
                <c:pt idx="6">
                  <c:v>5.8</c:v>
                </c:pt>
                <c:pt idx="7">
                  <c:v>7</c:v>
                </c:pt>
                <c:pt idx="8">
                  <c:v>8.9</c:v>
                </c:pt>
                <c:pt idx="9">
                  <c:v>6.9</c:v>
                </c:pt>
                <c:pt idx="10">
                  <c:v>5.9</c:v>
                </c:pt>
                <c:pt idx="11">
                  <c:v>9</c:v>
                </c:pt>
                <c:pt idx="12">
                  <c:v>11</c:v>
                </c:pt>
                <c:pt idx="13">
                  <c:v>10.200000000000001</c:v>
                </c:pt>
                <c:pt idx="14">
                  <c:v>7</c:v>
                </c:pt>
                <c:pt idx="15">
                  <c:v>3.3</c:v>
                </c:pt>
                <c:pt idx="16">
                  <c:v>8.6</c:v>
                </c:pt>
                <c:pt idx="17">
                  <c:v>8.1</c:v>
                </c:pt>
                <c:pt idx="18">
                  <c:v>5.2</c:v>
                </c:pt>
              </c:numCache>
            </c:numRef>
          </c:val>
        </c:ser>
        <c:ser>
          <c:idx val="1"/>
          <c:order val="1"/>
          <c:tx>
            <c:strRef>
              <c:f>Лист1!$C$1</c:f>
              <c:strCache>
                <c:ptCount val="1"/>
                <c:pt idx="0">
                  <c:v>Подростки</c:v>
                </c:pt>
              </c:strCache>
            </c:strRef>
          </c:tx>
          <c:cat>
            <c:numRef>
              <c:f>Лист1!$A$2:$A$20</c:f>
              <c:numCache>
                <c:formatCode>General</c:formatCode>
                <c:ptCount val="19"/>
                <c:pt idx="0">
                  <c:v>91</c:v>
                </c:pt>
                <c:pt idx="1">
                  <c:v>92</c:v>
                </c:pt>
                <c:pt idx="2">
                  <c:v>93</c:v>
                </c:pt>
                <c:pt idx="3">
                  <c:v>94</c:v>
                </c:pt>
                <c:pt idx="4">
                  <c:v>95</c:v>
                </c:pt>
                <c:pt idx="5">
                  <c:v>96</c:v>
                </c:pt>
                <c:pt idx="6">
                  <c:v>97</c:v>
                </c:pt>
                <c:pt idx="7">
                  <c:v>98</c:v>
                </c:pt>
                <c:pt idx="8">
                  <c:v>99</c:v>
                </c:pt>
                <c:pt idx="9">
                  <c:v>2000</c:v>
                </c:pt>
                <c:pt idx="10">
                  <c:v>2001</c:v>
                </c:pt>
                <c:pt idx="11">
                  <c:v>2002</c:v>
                </c:pt>
                <c:pt idx="12">
                  <c:v>2003</c:v>
                </c:pt>
                <c:pt idx="13">
                  <c:v>2004</c:v>
                </c:pt>
                <c:pt idx="14">
                  <c:v>2005</c:v>
                </c:pt>
                <c:pt idx="15">
                  <c:v>2006</c:v>
                </c:pt>
                <c:pt idx="16">
                  <c:v>2007</c:v>
                </c:pt>
                <c:pt idx="17">
                  <c:v>2008</c:v>
                </c:pt>
                <c:pt idx="18">
                  <c:v>2009</c:v>
                </c:pt>
              </c:numCache>
            </c:numRef>
          </c:cat>
          <c:val>
            <c:numRef>
              <c:f>Лист1!$C$2:$C$20</c:f>
              <c:numCache>
                <c:formatCode>General</c:formatCode>
                <c:ptCount val="19"/>
                <c:pt idx="0">
                  <c:v>25.8</c:v>
                </c:pt>
                <c:pt idx="1">
                  <c:v>24.3</c:v>
                </c:pt>
                <c:pt idx="2">
                  <c:v>34.800000000000004</c:v>
                </c:pt>
                <c:pt idx="3">
                  <c:v>47.6</c:v>
                </c:pt>
                <c:pt idx="4">
                  <c:v>40.300000000000004</c:v>
                </c:pt>
                <c:pt idx="5">
                  <c:v>25.3</c:v>
                </c:pt>
                <c:pt idx="6">
                  <c:v>38</c:v>
                </c:pt>
                <c:pt idx="7">
                  <c:v>40.4</c:v>
                </c:pt>
                <c:pt idx="8">
                  <c:v>40.4</c:v>
                </c:pt>
                <c:pt idx="9">
                  <c:v>40.6</c:v>
                </c:pt>
                <c:pt idx="10">
                  <c:v>42.7</c:v>
                </c:pt>
                <c:pt idx="11">
                  <c:v>44.2</c:v>
                </c:pt>
                <c:pt idx="12">
                  <c:v>41.9</c:v>
                </c:pt>
                <c:pt idx="13">
                  <c:v>43.2</c:v>
                </c:pt>
                <c:pt idx="14">
                  <c:v>47.1</c:v>
                </c:pt>
                <c:pt idx="15">
                  <c:v>51.4</c:v>
                </c:pt>
                <c:pt idx="16">
                  <c:v>46.8</c:v>
                </c:pt>
                <c:pt idx="17">
                  <c:v>50</c:v>
                </c:pt>
                <c:pt idx="18">
                  <c:v>43.6</c:v>
                </c:pt>
              </c:numCache>
            </c:numRef>
          </c:val>
        </c:ser>
        <c:marker val="1"/>
        <c:axId val="70725632"/>
        <c:axId val="70727168"/>
      </c:lineChart>
      <c:catAx>
        <c:axId val="70725632"/>
        <c:scaling>
          <c:orientation val="minMax"/>
        </c:scaling>
        <c:axPos val="b"/>
        <c:numFmt formatCode="General" sourceLinked="1"/>
        <c:tickLblPos val="nextTo"/>
        <c:crossAx val="70727168"/>
        <c:crosses val="autoZero"/>
        <c:auto val="1"/>
        <c:lblAlgn val="ctr"/>
        <c:lblOffset val="100"/>
      </c:catAx>
      <c:valAx>
        <c:axId val="70727168"/>
        <c:scaling>
          <c:orientation val="minMax"/>
        </c:scaling>
        <c:axPos val="l"/>
        <c:majorGridlines/>
        <c:numFmt formatCode="General" sourceLinked="1"/>
        <c:tickLblPos val="nextTo"/>
        <c:crossAx val="70725632"/>
        <c:crosses val="autoZero"/>
        <c:crossBetween val="between"/>
      </c:valAx>
    </c:plotArea>
    <c:legend>
      <c:legendPos val="r"/>
      <c:layout/>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647918736409035E-2"/>
          <c:y val="2.8114228315801681E-2"/>
          <c:w val="0.92546585719843921"/>
          <c:h val="0.85650002083072951"/>
        </c:manualLayout>
      </c:layout>
      <c:lineChart>
        <c:grouping val="stacked"/>
        <c:ser>
          <c:idx val="0"/>
          <c:order val="0"/>
          <c:tx>
            <c:strRef>
              <c:f>Лист1!$B$1</c:f>
              <c:strCache>
                <c:ptCount val="1"/>
                <c:pt idx="0">
                  <c:v>жен</c:v>
                </c:pt>
              </c:strCache>
            </c:strRef>
          </c:tx>
          <c:cat>
            <c:numRef>
              <c:f>Лист1!$A$2:$A$20</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Лист1!$B$2:$B$20</c:f>
              <c:numCache>
                <c:formatCode>General</c:formatCode>
                <c:ptCount val="19"/>
                <c:pt idx="0">
                  <c:v>1.7</c:v>
                </c:pt>
                <c:pt idx="1">
                  <c:v>2.5</c:v>
                </c:pt>
                <c:pt idx="2">
                  <c:v>2.4</c:v>
                </c:pt>
                <c:pt idx="3">
                  <c:v>2.4</c:v>
                </c:pt>
                <c:pt idx="4">
                  <c:v>0.8</c:v>
                </c:pt>
                <c:pt idx="5">
                  <c:v>0.8</c:v>
                </c:pt>
                <c:pt idx="6">
                  <c:v>1.6</c:v>
                </c:pt>
                <c:pt idx="7">
                  <c:v>3.9</c:v>
                </c:pt>
                <c:pt idx="8">
                  <c:v>4</c:v>
                </c:pt>
                <c:pt idx="9">
                  <c:v>4.0999999999999996</c:v>
                </c:pt>
                <c:pt idx="10">
                  <c:v>1.7</c:v>
                </c:pt>
                <c:pt idx="11">
                  <c:v>5.8</c:v>
                </c:pt>
                <c:pt idx="12">
                  <c:v>4.3</c:v>
                </c:pt>
                <c:pt idx="13">
                  <c:v>6.8</c:v>
                </c:pt>
                <c:pt idx="14">
                  <c:v>3.7</c:v>
                </c:pt>
                <c:pt idx="15">
                  <c:v>1.3</c:v>
                </c:pt>
                <c:pt idx="16">
                  <c:v>7.2</c:v>
                </c:pt>
                <c:pt idx="17">
                  <c:v>4.5</c:v>
                </c:pt>
                <c:pt idx="18">
                  <c:v>1.5</c:v>
                </c:pt>
              </c:numCache>
            </c:numRef>
          </c:val>
        </c:ser>
        <c:ser>
          <c:idx val="1"/>
          <c:order val="1"/>
          <c:tx>
            <c:strRef>
              <c:f>Лист1!$C$1</c:f>
              <c:strCache>
                <c:ptCount val="1"/>
                <c:pt idx="0">
                  <c:v>муж</c:v>
                </c:pt>
              </c:strCache>
            </c:strRef>
          </c:tx>
          <c:cat>
            <c:numRef>
              <c:f>Лист1!$A$2:$A$20</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Лист1!$C$2:$C$20</c:f>
              <c:numCache>
                <c:formatCode>General</c:formatCode>
                <c:ptCount val="19"/>
                <c:pt idx="0">
                  <c:v>5.7</c:v>
                </c:pt>
                <c:pt idx="1">
                  <c:v>8.1</c:v>
                </c:pt>
                <c:pt idx="2">
                  <c:v>11.7</c:v>
                </c:pt>
                <c:pt idx="3">
                  <c:v>13.3</c:v>
                </c:pt>
                <c:pt idx="4" formatCode="dd/mmm">
                  <c:v>10.1</c:v>
                </c:pt>
                <c:pt idx="5">
                  <c:v>6.9</c:v>
                </c:pt>
                <c:pt idx="6">
                  <c:v>9.9</c:v>
                </c:pt>
                <c:pt idx="7">
                  <c:v>10</c:v>
                </c:pt>
                <c:pt idx="8">
                  <c:v>12.5</c:v>
                </c:pt>
                <c:pt idx="9">
                  <c:v>9.7000000000000011</c:v>
                </c:pt>
                <c:pt idx="10">
                  <c:v>12.7</c:v>
                </c:pt>
                <c:pt idx="11">
                  <c:v>12</c:v>
                </c:pt>
                <c:pt idx="12">
                  <c:v>17.399999999999999</c:v>
                </c:pt>
                <c:pt idx="13">
                  <c:v>12.1</c:v>
                </c:pt>
                <c:pt idx="14">
                  <c:v>7.2</c:v>
                </c:pt>
                <c:pt idx="15">
                  <c:v>5.2</c:v>
                </c:pt>
                <c:pt idx="16">
                  <c:v>8.4</c:v>
                </c:pt>
                <c:pt idx="17">
                  <c:v>11.6</c:v>
                </c:pt>
                <c:pt idx="18">
                  <c:v>6.4</c:v>
                </c:pt>
              </c:numCache>
            </c:numRef>
          </c:val>
        </c:ser>
        <c:marker val="1"/>
        <c:axId val="71784320"/>
        <c:axId val="71785856"/>
      </c:lineChart>
      <c:catAx>
        <c:axId val="71784320"/>
        <c:scaling>
          <c:orientation val="minMax"/>
        </c:scaling>
        <c:axPos val="b"/>
        <c:numFmt formatCode="General" sourceLinked="1"/>
        <c:tickLblPos val="nextTo"/>
        <c:crossAx val="71785856"/>
        <c:crosses val="autoZero"/>
        <c:auto val="1"/>
        <c:lblAlgn val="ctr"/>
        <c:lblOffset val="100"/>
      </c:catAx>
      <c:valAx>
        <c:axId val="71785856"/>
        <c:scaling>
          <c:orientation val="minMax"/>
        </c:scaling>
        <c:axPos val="l"/>
        <c:majorGridlines/>
        <c:numFmt formatCode="General" sourceLinked="1"/>
        <c:tickLblPos val="nextTo"/>
        <c:crossAx val="71784320"/>
        <c:crosses val="autoZero"/>
        <c:crossBetween val="between"/>
      </c:valAx>
    </c:plotArea>
    <c:legend>
      <c:legendPos val="r"/>
      <c:layout>
        <c:manualLayout>
          <c:xMode val="edge"/>
          <c:yMode val="edge"/>
          <c:x val="0.86023773833816564"/>
          <c:y val="3.221547483004971E-2"/>
          <c:w val="0.10321007720438846"/>
          <c:h val="0.1436554011234154"/>
        </c:manualLayout>
      </c:layout>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C790D-B238-47CB-9815-D8954FE7DDB7}" type="datetimeFigureOut">
              <a:rPr lang="ru-RU" smtClean="0"/>
              <a:pPr/>
              <a:t>04.05.2016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F9513-EAD1-424E-86DF-3EB879677E1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89F9513-EAD1-424E-86DF-3EB879677E11}"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89F9513-EAD1-424E-86DF-3EB879677E11}" type="slidenum">
              <a:rPr lang="ru-RU" smtClean="0"/>
              <a:pPr/>
              <a:t>11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89F9513-EAD1-424E-86DF-3EB879677E11}" type="slidenum">
              <a:rPr lang="ru-RU" smtClean="0"/>
              <a:pPr/>
              <a:t>43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EFCEBB0-DAC9-4837-8780-656EAE37B5E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CEBB0-DAC9-4837-8780-656EAE37B5E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EFCEBB0-DAC9-4837-8780-656EAE37B5E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CEBB0-DAC9-4837-8780-656EAE37B5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26349BFA-CD7C-4685-8B0F-025517B41483}" type="datetimeFigureOut">
              <a:rPr lang="ru-RU" smtClean="0"/>
              <a:pPr/>
              <a:t>04.05.2016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CEBB0-DAC9-4837-8780-656EAE37B5E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349BFA-CD7C-4685-8B0F-025517B41483}" type="datetimeFigureOut">
              <a:rPr lang="ru-RU" smtClean="0"/>
              <a:pPr/>
              <a:t>04.05.2016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FCEBB0-DAC9-4837-8780-656EAE37B5E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928670"/>
            <a:ext cx="7286676" cy="3286148"/>
          </a:xfrm>
        </p:spPr>
        <p:txBody>
          <a:bodyPr>
            <a:normAutofit/>
          </a:bodyPr>
          <a:lstStyle/>
          <a:p>
            <a:r>
              <a:rPr lang="ru-RU" dirty="0" smtClean="0">
                <a:latin typeface="Times New Roman" pitchFamily="18" charset="0"/>
                <a:cs typeface="Times New Roman" pitchFamily="18" charset="0"/>
              </a:rPr>
              <a:t>    Суицидальное поведение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детей и подростков</a:t>
            </a:r>
            <a:br>
              <a:rPr lang="ru-RU"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Подзаголовок 2"/>
          <p:cNvSpPr>
            <a:spLocks noGrp="1"/>
          </p:cNvSpPr>
          <p:nvPr>
            <p:ph type="subTitle" idx="1"/>
          </p:nvPr>
        </p:nvSpPr>
        <p:spPr>
          <a:xfrm>
            <a:off x="1214414" y="3857628"/>
            <a:ext cx="6500858" cy="2500330"/>
          </a:xfrm>
        </p:spPr>
        <p:txBody>
          <a:bodyPr>
            <a:normAutofit/>
          </a:bodyPr>
          <a:lstStyle/>
          <a:p>
            <a:r>
              <a:rPr lang="ru-RU" dirty="0" smtClean="0">
                <a:latin typeface="Times New Roman" pitchFamily="18" charset="0"/>
                <a:cs typeface="Times New Roman" pitchFamily="18" charset="0"/>
              </a:rPr>
              <a:t> </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Докладчик: Брюханова Е.Н.</a:t>
            </a:r>
          </a:p>
        </p:txBody>
      </p:sp>
      <p:pic>
        <p:nvPicPr>
          <p:cNvPr id="7" name="Рисунок 6" descr="http://pravda-team.ru/pravda/image/article/9/7/2/281972.jpeg"/>
          <p:cNvPicPr/>
          <p:nvPr/>
        </p:nvPicPr>
        <p:blipFill>
          <a:blip r:embed="rId3"/>
          <a:srcRect/>
          <a:stretch>
            <a:fillRect/>
          </a:stretch>
        </p:blipFill>
        <p:spPr bwMode="auto">
          <a:xfrm>
            <a:off x="6072198" y="3143248"/>
            <a:ext cx="2714644" cy="271464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Статистика суицида </a:t>
            </a: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785786" y="1447800"/>
            <a:ext cx="8147902" cy="5195910"/>
          </a:xfrm>
        </p:spPr>
        <p:txBody>
          <a:bodyPr>
            <a:normAutofit fontScale="47500" lnSpcReduction="20000"/>
          </a:bodyPr>
          <a:lstStyle/>
          <a:p>
            <a:pPr algn="just">
              <a:buNone/>
            </a:pPr>
            <a:r>
              <a:rPr lang="ru-RU" dirty="0" smtClean="0">
                <a:latin typeface="Times New Roman" pitchFamily="18" charset="0"/>
                <a:cs typeface="Times New Roman" pitchFamily="18" charset="0"/>
              </a:rPr>
              <a:t>        У российских мужчин около 90% убийств и 80% самоубийств приходится на трудоспособный возраст, у женщин более половины самоубийств (54%) и около одной трети убийств (31%) - на возрасты старше трудоспособного. </a:t>
            </a:r>
          </a:p>
          <a:p>
            <a:pPr algn="just">
              <a:buNone/>
            </a:pPr>
            <a:r>
              <a:rPr lang="ru-RU" dirty="0" smtClean="0">
                <a:latin typeface="Times New Roman" pitchFamily="18" charset="0"/>
                <a:cs typeface="Times New Roman" pitchFamily="18" charset="0"/>
              </a:rPr>
              <a:t>            Сохранились российские тенденции, относящиеся к способу ухода из жизни: на первом месте - </a:t>
            </a:r>
            <a:r>
              <a:rPr lang="ru-RU" dirty="0" err="1" smtClean="0">
                <a:latin typeface="Times New Roman" pitchFamily="18" charset="0"/>
                <a:cs typeface="Times New Roman" pitchFamily="18" charset="0"/>
              </a:rPr>
              <a:t>самоповешение</a:t>
            </a:r>
            <a:r>
              <a:rPr lang="ru-RU" dirty="0" smtClean="0">
                <a:latin typeface="Times New Roman" pitchFamily="18" charset="0"/>
                <a:cs typeface="Times New Roman" pitchFamily="18" charset="0"/>
              </a:rPr>
              <a:t>, на втором - отравление (с несколько более высокими показателями у женщин), далее следует применение холодного оружия, падение с высоты, применение огнестрельного оружия (у мужчин) и утопление (у женщин).</a:t>
            </a:r>
          </a:p>
          <a:p>
            <a:pPr algn="just">
              <a:buNone/>
            </a:pPr>
            <a:r>
              <a:rPr lang="ru-RU" dirty="0" smtClean="0">
                <a:latin typeface="Times New Roman" pitchFamily="18" charset="0"/>
                <a:cs typeface="Times New Roman" pitchFamily="18" charset="0"/>
              </a:rPr>
              <a:t>          С начала 90-х годов, процент подросткового суицида почти удвоился. Примечательно, что юноши чаще совершают самоубийства, нежели девушки. Коэффициент летального исхода среди мужского населения страны удвоился только за последние двадцать лет.</a:t>
            </a:r>
          </a:p>
          <a:p>
            <a:pPr algn="just">
              <a:buNone/>
            </a:pPr>
            <a:r>
              <a:rPr lang="ru-RU" dirty="0" smtClean="0">
                <a:latin typeface="Times New Roman" pitchFamily="18" charset="0"/>
                <a:cs typeface="Times New Roman" pitchFamily="18" charset="0"/>
              </a:rPr>
              <a:t>            Причиной ухода из жизни детей и подростков, как правило, остается – неразделенная любовь, конфликты с окружающими и одиночество.  По мнению психиатров, основной причиной детских самоубийств является депрессия. Ею страдают до 70% психически травмированных детей, четверть которых, совершают суицидальные действия. Ежегодно каждый 12 подросток России в возрасте от 13 да 20 предпринимает попытку покончить с собой.</a:t>
            </a:r>
          </a:p>
          <a:p>
            <a:pPr algn="just">
              <a:buNone/>
            </a:pPr>
            <a:r>
              <a:rPr lang="ru-RU" sz="29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 мнению П. Астахова, уполномоченного при президенте по правам ребенка, проблематика детского суицида в стране заключается в низком уровне оказания психологической помощи подросткам, так же ограничено количество специалистов по данному вопросу в работе с детьми склонными к самоубийству.</a:t>
            </a:r>
          </a:p>
          <a:p>
            <a:pPr>
              <a:buNone/>
            </a:pPr>
            <a:r>
              <a:rPr lang="ru-RU" dirty="0" smtClean="0">
                <a:latin typeface="Times New Roman" pitchFamily="18" charset="0"/>
                <a:cs typeface="Times New Roman" pitchFamily="18" charset="0"/>
              </a:rPr>
              <a:t>         Внимание государства должно быть направленно на данные факторы, и рассматривать вопрос подросткового суицида на высоком, федеральном уровне.</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14290"/>
            <a:ext cx="7498080" cy="1285884"/>
          </a:xfrm>
        </p:spPr>
        <p:txBody>
          <a:bodyPr>
            <a:normAutofit/>
          </a:bodyPr>
          <a:lstStyle/>
          <a:p>
            <a:r>
              <a:rPr lang="ru-RU" sz="2400" dirty="0" smtClean="0">
                <a:latin typeface="Times New Roman" pitchFamily="18" charset="0"/>
                <a:cs typeface="Times New Roman" pitchFamily="18" charset="0"/>
              </a:rPr>
              <a:t>Частота завершенных самоубийств в странах мира       (на 100 тысяч населения)</a:t>
            </a:r>
            <a:br>
              <a:rPr lang="ru-RU" sz="2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 таблице 1 представлены последние по времени публикации обобщенные данные ВОЗ в различных странах мира. </a:t>
            </a:r>
            <a:endParaRPr lang="ru-RU" sz="2400"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1357290" y="1571620"/>
          <a:ext cx="7499350" cy="5181600"/>
        </p:xfrm>
        <a:graphic>
          <a:graphicData uri="http://schemas.openxmlformats.org/drawingml/2006/table">
            <a:tbl>
              <a:tblPr firstRow="1" bandRow="1">
                <a:tableStyleId>{5C22544A-7EE6-4342-B048-85BDC9FD1C3A}</a:tableStyleId>
              </a:tblPr>
              <a:tblGrid>
                <a:gridCol w="2851148"/>
                <a:gridCol w="1143008"/>
                <a:gridCol w="1214446"/>
                <a:gridCol w="1285884"/>
                <a:gridCol w="1004864"/>
              </a:tblGrid>
              <a:tr h="242889">
                <a:tc>
                  <a:txBody>
                    <a:bodyPr/>
                    <a:lstStyle/>
                    <a:p>
                      <a:r>
                        <a:rPr lang="ru-RU" sz="1100" dirty="0" smtClean="0">
                          <a:latin typeface="Times New Roman" pitchFamily="18" charset="0"/>
                          <a:cs typeface="Times New Roman" pitchFamily="18" charset="0"/>
                        </a:rPr>
                        <a:t>Страна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Всего</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Мужчины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Женщины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Год</a:t>
                      </a:r>
                      <a:endParaRPr lang="ru-RU" sz="1100" dirty="0">
                        <a:latin typeface="Times New Roman" pitchFamily="18" charset="0"/>
                        <a:cs typeface="Times New Roman" pitchFamily="18" charset="0"/>
                      </a:endParaRPr>
                    </a:p>
                  </a:txBody>
                  <a:tcPr/>
                </a:tc>
              </a:tr>
              <a:tr h="169540">
                <a:tc gridSpan="5">
                  <a:txBody>
                    <a:bodyPr/>
                    <a:lstStyle/>
                    <a:p>
                      <a:r>
                        <a:rPr lang="ru-RU" sz="1100" dirty="0" smtClean="0">
                          <a:latin typeface="Times New Roman" pitchFamily="18" charset="0"/>
                          <a:cs typeface="Times New Roman" pitchFamily="18" charset="0"/>
                        </a:rPr>
                        <a:t>                                                                                Сверхвысокий уровень</a:t>
                      </a:r>
                      <a:endParaRPr lang="ru-RU" sz="11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96212">
                <a:tc>
                  <a:txBody>
                    <a:bodyPr/>
                    <a:lstStyle/>
                    <a:p>
                      <a:r>
                        <a:rPr lang="ru-RU" sz="1100" dirty="0" smtClean="0">
                          <a:latin typeface="Times New Roman" pitchFamily="18" charset="0"/>
                          <a:cs typeface="Times New Roman" pitchFamily="18" charset="0"/>
                        </a:rPr>
                        <a:t>Литва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34,1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61,3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Южная Корея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31,0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39,9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22,1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9556">
                <a:tc gridSpan="5">
                  <a:txBody>
                    <a:bodyPr/>
                    <a:lstStyle/>
                    <a:p>
                      <a:r>
                        <a:rPr lang="ru-RU" sz="1100" dirty="0" smtClean="0">
                          <a:latin typeface="Times New Roman" pitchFamily="18" charset="0"/>
                          <a:cs typeface="Times New Roman" pitchFamily="18" charset="0"/>
                        </a:rPr>
                        <a:t>                                                                                 Высокий уровень</a:t>
                      </a:r>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Российская Федерация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50,3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60024">
                <a:tc>
                  <a:txBody>
                    <a:bodyPr/>
                    <a:lstStyle/>
                    <a:p>
                      <a:r>
                        <a:rPr lang="ru-RU" sz="1100" dirty="0" smtClean="0">
                          <a:latin typeface="Times New Roman" pitchFamily="18" charset="0"/>
                          <a:cs typeface="Times New Roman" pitchFamily="18" charset="0"/>
                        </a:rPr>
                        <a:t>Беларусь</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27,4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48,7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Гайана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26,4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39,0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2006</a:t>
                      </a:r>
                      <a:endParaRPr lang="ru-RU" sz="1100" dirty="0">
                        <a:latin typeface="Times New Roman" pitchFamily="18" charset="0"/>
                        <a:cs typeface="Times New Roman" pitchFamily="18" charset="0"/>
                      </a:endParaRPr>
                    </a:p>
                  </a:txBody>
                  <a:tcPr/>
                </a:tc>
              </a:tr>
              <a:tr h="141930">
                <a:tc>
                  <a:txBody>
                    <a:bodyPr/>
                    <a:lstStyle/>
                    <a:p>
                      <a:r>
                        <a:rPr lang="ru-RU" sz="1100" dirty="0" smtClean="0">
                          <a:latin typeface="Times New Roman" pitchFamily="18" charset="0"/>
                          <a:cs typeface="Times New Roman" pitchFamily="18" charset="0"/>
                        </a:rPr>
                        <a:t>Казахстан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25,6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43,0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9,4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Венгрия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24,6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p>
                  </a:txBody>
                  <a:tcPr/>
                </a:tc>
              </a:tr>
              <a:tr h="242889">
                <a:tc>
                  <a:txBody>
                    <a:bodyPr/>
                    <a:lstStyle/>
                    <a:p>
                      <a:r>
                        <a:rPr lang="ru-RU" sz="1100" dirty="0" smtClean="0">
                          <a:latin typeface="Times New Roman" pitchFamily="18" charset="0"/>
                          <a:cs typeface="Times New Roman" pitchFamily="18" charset="0"/>
                        </a:rPr>
                        <a:t>Япония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24,4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36.2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150508">
                <a:tc>
                  <a:txBody>
                    <a:bodyPr/>
                    <a:lstStyle/>
                    <a:p>
                      <a:r>
                        <a:rPr lang="ru-RU" sz="1100" dirty="0" smtClean="0">
                          <a:latin typeface="Times New Roman" pitchFamily="18" charset="0"/>
                          <a:cs typeface="Times New Roman" pitchFamily="18" charset="0"/>
                        </a:rPr>
                        <a:t>Латвия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22,9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Шри-Ланка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21,6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1996</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Украина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21,2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37,8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2889">
                <a:tc gridSpan="5">
                  <a:txBody>
                    <a:bodyPr/>
                    <a:lstStyle/>
                    <a:p>
                      <a:r>
                        <a:rPr lang="ru-RU" sz="1100" dirty="0" smtClean="0">
                          <a:latin typeface="Times New Roman" pitchFamily="18" charset="0"/>
                          <a:cs typeface="Times New Roman" pitchFamily="18" charset="0"/>
                        </a:rPr>
                        <a:t>                                                                                   Средний уровень</a:t>
                      </a:r>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Бельгия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2005</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Финляндия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29,0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Сербия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Швейцария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24,8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42889">
                <a:tc>
                  <a:txBody>
                    <a:bodyPr/>
                    <a:lstStyle/>
                    <a:p>
                      <a:r>
                        <a:rPr lang="ru-RU" sz="1100" dirty="0" smtClean="0">
                          <a:latin typeface="Times New Roman" pitchFamily="18" charset="0"/>
                          <a:cs typeface="Times New Roman" pitchFamily="18" charset="0"/>
                        </a:rPr>
                        <a:t>Эстония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30,6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39718"/>
          </a:xfrm>
        </p:spPr>
        <p:txBody>
          <a:bodyPr>
            <a:normAutofit fontScale="90000"/>
          </a:bodyPr>
          <a:lstStyle/>
          <a:p>
            <a:r>
              <a:rPr lang="ru-RU" sz="2400" dirty="0" smtClean="0">
                <a:latin typeface="Times New Roman" pitchFamily="18" charset="0"/>
                <a:cs typeface="Times New Roman" pitchFamily="18" charset="0"/>
              </a:rPr>
              <a:t>Продолжение</a:t>
            </a:r>
            <a:endParaRPr lang="ru-RU" sz="24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428728" y="785793"/>
          <a:ext cx="7497765" cy="5701893"/>
        </p:xfrm>
        <a:graphic>
          <a:graphicData uri="http://schemas.openxmlformats.org/drawingml/2006/table">
            <a:tbl>
              <a:tblPr firstRow="1" bandRow="1">
                <a:tableStyleId>{5C22544A-7EE6-4342-B048-85BDC9FD1C3A}</a:tableStyleId>
              </a:tblPr>
              <a:tblGrid>
                <a:gridCol w="2928936"/>
                <a:gridCol w="1071570"/>
                <a:gridCol w="1285884"/>
                <a:gridCol w="1214446"/>
                <a:gridCol w="996929"/>
              </a:tblGrid>
              <a:tr h="254043">
                <a:tc>
                  <a:txBody>
                    <a:bodyPr/>
                    <a:lstStyle/>
                    <a:p>
                      <a:r>
                        <a:rPr lang="ru-RU" sz="1100" dirty="0" smtClean="0">
                          <a:latin typeface="Times New Roman" pitchFamily="18" charset="0"/>
                          <a:cs typeface="Times New Roman" pitchFamily="18" charset="0"/>
                        </a:rPr>
                        <a:t>Страна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Всего</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Мужчины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Женщины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Год</a:t>
                      </a:r>
                      <a:endParaRPr lang="ru-RU" sz="1100" dirty="0">
                        <a:latin typeface="Times New Roman" pitchFamily="18" charset="0"/>
                        <a:cs typeface="Times New Roman" pitchFamily="18" charset="0"/>
                      </a:endParaRPr>
                    </a:p>
                  </a:txBody>
                  <a:tcPr/>
                </a:tc>
              </a:tr>
              <a:tr h="169549">
                <a:tc>
                  <a:txBody>
                    <a:bodyPr/>
                    <a:lstStyle/>
                    <a:p>
                      <a:r>
                        <a:rPr lang="ru-RU" sz="1100" dirty="0" smtClean="0">
                          <a:latin typeface="Times New Roman" pitchFamily="18" charset="0"/>
                          <a:cs typeface="Times New Roman" pitchFamily="18" charset="0"/>
                        </a:rPr>
                        <a:t>Хорватия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196221">
                <a:tc>
                  <a:txBody>
                    <a:bodyPr/>
                    <a:lstStyle/>
                    <a:p>
                      <a:r>
                        <a:rPr lang="ru-RU" sz="1100" dirty="0" smtClean="0">
                          <a:latin typeface="Times New Roman" pitchFamily="18" charset="0"/>
                          <a:cs typeface="Times New Roman" pitchFamily="18" charset="0"/>
                        </a:rPr>
                        <a:t>Молдова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30,1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47163">
                <a:tc>
                  <a:txBody>
                    <a:bodyPr/>
                    <a:lstStyle/>
                    <a:p>
                      <a:r>
                        <a:rPr lang="ru-RU" sz="1100" dirty="0" smtClean="0">
                          <a:latin typeface="Times New Roman" pitchFamily="18" charset="0"/>
                          <a:cs typeface="Times New Roman" pitchFamily="18" charset="0"/>
                        </a:rPr>
                        <a:t>Франция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16,3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24,7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Уругвай</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15,8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26,0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2004</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Австрия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15,2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23,8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Польша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14,9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26,4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Китай (Гонконг)</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14,6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Чехия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14,0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23,9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Китай</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14,8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1999</a:t>
                      </a:r>
                      <a:endParaRPr lang="ru-RU" sz="1100" dirty="0">
                        <a:latin typeface="Times New Roman" pitchFamily="18" charset="0"/>
                        <a:cs typeface="Times New Roman" pitchFamily="18" charset="0"/>
                      </a:endParaRPr>
                    </a:p>
                  </a:txBody>
                  <a:tcPr/>
                </a:tc>
              </a:tr>
              <a:tr h="261213">
                <a:tc>
                  <a:txBody>
                    <a:bodyPr/>
                    <a:lstStyle/>
                    <a:p>
                      <a:r>
                        <a:rPr lang="ru-RU" sz="1100" dirty="0" smtClean="0">
                          <a:latin typeface="Times New Roman" pitchFamily="18" charset="0"/>
                          <a:cs typeface="Times New Roman" pitchFamily="18" charset="0"/>
                        </a:rPr>
                        <a:t>Швеция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Словакия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22,3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2005</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Болгария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Куба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Румыния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21,0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Дания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2006</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Германия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2006</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Норвегия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Исландия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16,5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Босния и </a:t>
                      </a:r>
                      <a:r>
                        <a:rPr lang="ru-RU" sz="1100" dirty="0" err="1" smtClean="0">
                          <a:latin typeface="Times New Roman" pitchFamily="18" charset="0"/>
                          <a:cs typeface="Times New Roman" pitchFamily="18" charset="0"/>
                        </a:rPr>
                        <a:t>Герциговина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1991</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Новая Зеландия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54043">
                <a:tc>
                  <a:txBody>
                    <a:bodyPr/>
                    <a:lstStyle/>
                    <a:p>
                      <a:r>
                        <a:rPr lang="ru-RU" sz="1100" dirty="0" smtClean="0">
                          <a:latin typeface="Times New Roman" pitchFamily="18" charset="0"/>
                          <a:cs typeface="Times New Roman" pitchFamily="18" charset="0"/>
                        </a:rPr>
                        <a:t>Канада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2004</a:t>
                      </a:r>
                      <a:endParaRPr lang="ru-RU" sz="11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39718"/>
          </a:xfrm>
        </p:spPr>
        <p:txBody>
          <a:bodyPr>
            <a:normAutofit/>
          </a:bodyPr>
          <a:lstStyle/>
          <a:p>
            <a:r>
              <a:rPr lang="ru-RU" sz="2200" dirty="0" smtClean="0">
                <a:latin typeface="Times New Roman" pitchFamily="18" charset="0"/>
                <a:cs typeface="Times New Roman" pitchFamily="18" charset="0"/>
              </a:rPr>
              <a:t>Продолжение</a:t>
            </a:r>
            <a:endParaRPr lang="ru-RU" sz="2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435100" y="857232"/>
          <a:ext cx="7499350" cy="5752166"/>
        </p:xfrm>
        <a:graphic>
          <a:graphicData uri="http://schemas.openxmlformats.org/drawingml/2006/table">
            <a:tbl>
              <a:tblPr firstRow="1" bandRow="1">
                <a:tableStyleId>{5C22544A-7EE6-4342-B048-85BDC9FD1C3A}</a:tableStyleId>
              </a:tblPr>
              <a:tblGrid>
                <a:gridCol w="2994024"/>
                <a:gridCol w="1214446"/>
                <a:gridCol w="1143008"/>
                <a:gridCol w="1143008"/>
                <a:gridCol w="1004864"/>
              </a:tblGrid>
              <a:tr h="294324">
                <a:tc>
                  <a:txBody>
                    <a:bodyPr/>
                    <a:lstStyle/>
                    <a:p>
                      <a:r>
                        <a:rPr lang="ru-RU" sz="1100" dirty="0" smtClean="0">
                          <a:latin typeface="Times New Roman" pitchFamily="18" charset="0"/>
                          <a:cs typeface="Times New Roman" pitchFamily="18" charset="0"/>
                        </a:rPr>
                        <a:t>Страна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Всего</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Мужчины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Женщины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Год</a:t>
                      </a:r>
                      <a:endParaRPr lang="ru-RU" sz="1100" dirty="0">
                        <a:latin typeface="Times New Roman" pitchFamily="18" charset="0"/>
                        <a:cs typeface="Times New Roman" pitchFamily="18" charset="0"/>
                      </a:endParaRPr>
                    </a:p>
                  </a:txBody>
                  <a:tcPr/>
                </a:tc>
              </a:tr>
              <a:tr h="205742">
                <a:tc>
                  <a:txBody>
                    <a:bodyPr/>
                    <a:lstStyle/>
                    <a:p>
                      <a:r>
                        <a:rPr lang="ru-RU" sz="1100" dirty="0" smtClean="0">
                          <a:latin typeface="Times New Roman" pitchFamily="18" charset="0"/>
                          <a:cs typeface="Times New Roman" pitchFamily="18" charset="0"/>
                        </a:rPr>
                        <a:t>Чили</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18,2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32414">
                <a:tc>
                  <a:txBody>
                    <a:bodyPr/>
                    <a:lstStyle/>
                    <a:p>
                      <a:r>
                        <a:rPr lang="ru-RU" sz="1100" dirty="0" smtClean="0">
                          <a:latin typeface="Times New Roman" pitchFamily="18" charset="0"/>
                          <a:cs typeface="Times New Roman" pitchFamily="18" charset="0"/>
                        </a:rPr>
                        <a:t>Люксембург</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2005</a:t>
                      </a:r>
                      <a:endParaRPr lang="ru-RU" sz="1100" dirty="0">
                        <a:latin typeface="Times New Roman" pitchFamily="18" charset="0"/>
                        <a:cs typeface="Times New Roman" pitchFamily="18" charset="0"/>
                      </a:endParaRPr>
                    </a:p>
                  </a:txBody>
                  <a:tcPr/>
                </a:tc>
              </a:tr>
              <a:tr h="259086">
                <a:tc>
                  <a:txBody>
                    <a:bodyPr/>
                    <a:lstStyle/>
                    <a:p>
                      <a:r>
                        <a:rPr lang="ru-RU" sz="1100" dirty="0" smtClean="0">
                          <a:latin typeface="Times New Roman" pitchFamily="18" charset="0"/>
                          <a:cs typeface="Times New Roman" pitchFamily="18" charset="0"/>
                        </a:rPr>
                        <a:t>Индия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142876">
                <a:tc gridSpan="5">
                  <a:txBody>
                    <a:bodyPr/>
                    <a:lstStyle/>
                    <a:p>
                      <a:r>
                        <a:rPr lang="ru-RU" sz="1100" dirty="0" smtClean="0">
                          <a:latin typeface="Times New Roman" pitchFamily="18" charset="0"/>
                          <a:cs typeface="Times New Roman" pitchFamily="18" charset="0"/>
                        </a:rPr>
                        <a:t>                                                                 </a:t>
                      </a:r>
                      <a:r>
                        <a:rPr lang="ru-RU" sz="1100" baseline="0" dirty="0" smtClean="0">
                          <a:latin typeface="Times New Roman" pitchFamily="18" charset="0"/>
                          <a:cs typeface="Times New Roman" pitchFamily="18" charset="0"/>
                        </a:rPr>
                        <a:t>           Низкий уровень</a:t>
                      </a:r>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r>
              <a:tr h="240986">
                <a:tc>
                  <a:txBody>
                    <a:bodyPr/>
                    <a:lstStyle/>
                    <a:p>
                      <a:r>
                        <a:rPr lang="ru-RU" sz="1100" dirty="0" smtClean="0">
                          <a:latin typeface="Times New Roman" pitchFamily="18" charset="0"/>
                          <a:cs typeface="Times New Roman" pitchFamily="18" charset="0"/>
                        </a:rPr>
                        <a:t>США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9,6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16,1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96220">
                <a:tc>
                  <a:txBody>
                    <a:bodyPr/>
                    <a:lstStyle/>
                    <a:p>
                      <a:r>
                        <a:rPr lang="ru-RU" sz="1100" dirty="0" smtClean="0">
                          <a:latin typeface="Times New Roman" pitchFamily="18" charset="0"/>
                          <a:cs typeface="Times New Roman" pitchFamily="18" charset="0"/>
                        </a:rPr>
                        <a:t>Португалия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9,6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15,6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22892">
                <a:tc>
                  <a:txBody>
                    <a:bodyPr/>
                    <a:lstStyle/>
                    <a:p>
                      <a:r>
                        <a:rPr lang="ru-RU" sz="1100" dirty="0" smtClean="0">
                          <a:latin typeface="Times New Roman" pitchFamily="18" charset="0"/>
                          <a:cs typeface="Times New Roman" pitchFamily="18" charset="0"/>
                        </a:rPr>
                        <a:t>Нидерланды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9,3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5,5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49564">
                <a:tc>
                  <a:txBody>
                    <a:bodyPr/>
                    <a:lstStyle/>
                    <a:p>
                      <a:r>
                        <a:rPr lang="ru-RU" sz="1100" dirty="0" smtClean="0">
                          <a:latin typeface="Times New Roman" pitchFamily="18" charset="0"/>
                          <a:cs typeface="Times New Roman" pitchFamily="18" charset="0"/>
                        </a:rPr>
                        <a:t>Кыргызстан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14,1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76236">
                <a:tc>
                  <a:txBody>
                    <a:bodyPr/>
                    <a:lstStyle/>
                    <a:p>
                      <a:r>
                        <a:rPr lang="ru-RU" sz="1100" dirty="0" smtClean="0">
                          <a:latin typeface="Times New Roman" pitchFamily="18" charset="0"/>
                          <a:cs typeface="Times New Roman" pitchFamily="18" charset="0"/>
                        </a:rPr>
                        <a:t>Туркменистан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13,8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1998</a:t>
                      </a:r>
                      <a:endParaRPr lang="ru-RU" sz="1100" dirty="0">
                        <a:latin typeface="Times New Roman" pitchFamily="18" charset="0"/>
                        <a:cs typeface="Times New Roman" pitchFamily="18" charset="0"/>
                      </a:endParaRPr>
                    </a:p>
                  </a:txBody>
                  <a:tcPr/>
                </a:tc>
              </a:tr>
              <a:tr h="214314">
                <a:tc>
                  <a:txBody>
                    <a:bodyPr/>
                    <a:lstStyle/>
                    <a:p>
                      <a:r>
                        <a:rPr lang="ru-RU" sz="1100" dirty="0" smtClean="0">
                          <a:latin typeface="Times New Roman" pitchFamily="18" charset="0"/>
                          <a:cs typeface="Times New Roman" pitchFamily="18" charset="0"/>
                        </a:rPr>
                        <a:t>Австралия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8,2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2006</a:t>
                      </a:r>
                      <a:endParaRPr lang="ru-RU" sz="1100" dirty="0">
                        <a:latin typeface="Times New Roman" pitchFamily="18" charset="0"/>
                        <a:cs typeface="Times New Roman" pitchFamily="18" charset="0"/>
                      </a:endParaRPr>
                    </a:p>
                  </a:txBody>
                  <a:tcPr/>
                </a:tc>
              </a:tr>
              <a:tr h="169548">
                <a:tc>
                  <a:txBody>
                    <a:bodyPr/>
                    <a:lstStyle/>
                    <a:p>
                      <a:r>
                        <a:rPr lang="ru-RU" sz="1100" dirty="0" err="1" smtClean="0">
                          <a:latin typeface="Times New Roman" pitchFamily="18" charset="0"/>
                          <a:cs typeface="Times New Roman" pitchFamily="18" charset="0"/>
                        </a:rPr>
                        <a:t>Тайланд</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2002</a:t>
                      </a:r>
                      <a:endParaRPr lang="ru-RU" sz="1100" dirty="0">
                        <a:latin typeface="Times New Roman" pitchFamily="18" charset="0"/>
                        <a:cs typeface="Times New Roman" pitchFamily="18" charset="0"/>
                      </a:endParaRPr>
                    </a:p>
                  </a:txBody>
                  <a:tcPr/>
                </a:tc>
              </a:tr>
              <a:tr h="196220">
                <a:tc>
                  <a:txBody>
                    <a:bodyPr/>
                    <a:lstStyle/>
                    <a:p>
                      <a:r>
                        <a:rPr lang="ru-RU" sz="1100" dirty="0" smtClean="0">
                          <a:latin typeface="Times New Roman" pitchFamily="18" charset="0"/>
                          <a:cs typeface="Times New Roman" pitchFamily="18" charset="0"/>
                        </a:rPr>
                        <a:t>Аргентина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12,6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22892">
                <a:tc>
                  <a:txBody>
                    <a:bodyPr/>
                    <a:lstStyle/>
                    <a:p>
                      <a:r>
                        <a:rPr lang="ru-RU" sz="1100" dirty="0" smtClean="0">
                          <a:latin typeface="Times New Roman" pitchFamily="18" charset="0"/>
                          <a:cs typeface="Times New Roman" pitchFamily="18" charset="0"/>
                        </a:rPr>
                        <a:t>Испания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3,4</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78126">
                <a:tc>
                  <a:txBody>
                    <a:bodyPr/>
                    <a:lstStyle/>
                    <a:p>
                      <a:r>
                        <a:rPr lang="ru-RU" sz="1100" dirty="0" smtClean="0">
                          <a:latin typeface="Times New Roman" pitchFamily="18" charset="0"/>
                          <a:cs typeface="Times New Roman" pitchFamily="18" charset="0"/>
                        </a:rPr>
                        <a:t>Великобритания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04798">
                <a:tc>
                  <a:txBody>
                    <a:bodyPr/>
                    <a:lstStyle/>
                    <a:p>
                      <a:r>
                        <a:rPr lang="ru-RU" sz="1100" dirty="0" smtClean="0">
                          <a:latin typeface="Times New Roman" pitchFamily="18" charset="0"/>
                          <a:cs typeface="Times New Roman" pitchFamily="18" charset="0"/>
                        </a:rPr>
                        <a:t>Италия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160032">
                <a:tc>
                  <a:txBody>
                    <a:bodyPr/>
                    <a:lstStyle/>
                    <a:p>
                      <a:r>
                        <a:rPr lang="ru-RU" sz="1100" dirty="0" smtClean="0">
                          <a:latin typeface="Times New Roman" pitchFamily="18" charset="0"/>
                          <a:cs typeface="Times New Roman" pitchFamily="18" charset="0"/>
                        </a:rPr>
                        <a:t>Бразилия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86704">
                <a:tc>
                  <a:txBody>
                    <a:bodyPr/>
                    <a:lstStyle/>
                    <a:p>
                      <a:r>
                        <a:rPr lang="ru-RU" sz="1100" dirty="0" smtClean="0">
                          <a:latin typeface="Times New Roman" pitchFamily="18" charset="0"/>
                          <a:cs typeface="Times New Roman" pitchFamily="18" charset="0"/>
                        </a:rPr>
                        <a:t>Грузия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1,7</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213376">
                <a:tc>
                  <a:txBody>
                    <a:bodyPr/>
                    <a:lstStyle/>
                    <a:p>
                      <a:r>
                        <a:rPr lang="ru-RU" sz="1100" dirty="0" smtClean="0">
                          <a:latin typeface="Times New Roman" pitchFamily="18" charset="0"/>
                          <a:cs typeface="Times New Roman" pitchFamily="18" charset="0"/>
                        </a:rPr>
                        <a:t>Израиль</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40048">
                <a:tc>
                  <a:txBody>
                    <a:bodyPr/>
                    <a:lstStyle/>
                    <a:p>
                      <a:r>
                        <a:rPr lang="ru-RU" sz="1100" dirty="0" smtClean="0">
                          <a:latin typeface="Times New Roman" pitchFamily="18" charset="0"/>
                          <a:cs typeface="Times New Roman" pitchFamily="18" charset="0"/>
                        </a:rPr>
                        <a:t>Мексика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4,2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7,0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195282">
                <a:tc>
                  <a:txBody>
                    <a:bodyPr/>
                    <a:lstStyle/>
                    <a:p>
                      <a:r>
                        <a:rPr lang="ru-RU" sz="1100" dirty="0" smtClean="0">
                          <a:latin typeface="Times New Roman" pitchFamily="18" charset="0"/>
                          <a:cs typeface="Times New Roman" pitchFamily="18" charset="0"/>
                        </a:rPr>
                        <a:t>Греция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3,5</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6,0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r h="150516">
                <a:tc>
                  <a:txBody>
                    <a:bodyPr/>
                    <a:lstStyle/>
                    <a:p>
                      <a:r>
                        <a:rPr lang="ru-RU" sz="1100" dirty="0" smtClean="0">
                          <a:latin typeface="Times New Roman" pitchFamily="18" charset="0"/>
                          <a:cs typeface="Times New Roman" pitchFamily="18" charset="0"/>
                        </a:rPr>
                        <a:t>Таджикистан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2001</a:t>
                      </a:r>
                      <a:endParaRPr lang="ru-RU" sz="11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Продолжение</a:t>
            </a:r>
            <a:endParaRPr lang="ru-RU" sz="2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500166" y="1928802"/>
          <a:ext cx="7499350" cy="1554480"/>
        </p:xfrm>
        <a:graphic>
          <a:graphicData uri="http://schemas.openxmlformats.org/drawingml/2006/table">
            <a:tbl>
              <a:tblPr firstRow="1" bandRow="1">
                <a:tableStyleId>{5C22544A-7EE6-4342-B048-85BDC9FD1C3A}</a:tableStyleId>
              </a:tblPr>
              <a:tblGrid>
                <a:gridCol w="2779710"/>
                <a:gridCol w="1357322"/>
                <a:gridCol w="1214446"/>
                <a:gridCol w="1143008"/>
                <a:gridCol w="1004864"/>
              </a:tblGrid>
              <a:tr h="223361">
                <a:tc gridSpan="5">
                  <a:txBody>
                    <a:bodyPr/>
                    <a:lstStyle/>
                    <a:p>
                      <a:r>
                        <a:rPr lang="ru-RU" sz="1100" dirty="0" smtClean="0">
                          <a:latin typeface="Times New Roman" pitchFamily="18" charset="0"/>
                          <a:cs typeface="Times New Roman" pitchFamily="18" charset="0"/>
                        </a:rPr>
                        <a:t>                                                           Низкий уровень</a:t>
                      </a:r>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r>
              <a:tr h="223361">
                <a:tc>
                  <a:txBody>
                    <a:bodyPr/>
                    <a:lstStyle/>
                    <a:p>
                      <a:r>
                        <a:rPr lang="ru-RU" sz="1100" dirty="0" smtClean="0">
                          <a:latin typeface="Times New Roman" pitchFamily="18" charset="0"/>
                          <a:cs typeface="Times New Roman" pitchFamily="18" charset="0"/>
                        </a:rPr>
                        <a:t>Страна</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Всего</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Мужчины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Женщины</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Год</a:t>
                      </a:r>
                      <a:endParaRPr lang="ru-RU" sz="1100" dirty="0">
                        <a:latin typeface="Times New Roman" pitchFamily="18" charset="0"/>
                        <a:cs typeface="Times New Roman" pitchFamily="18" charset="0"/>
                      </a:endParaRPr>
                    </a:p>
                  </a:txBody>
                  <a:tcPr/>
                </a:tc>
              </a:tr>
              <a:tr h="223361">
                <a:tc>
                  <a:txBody>
                    <a:bodyPr/>
                    <a:lstStyle/>
                    <a:p>
                      <a:r>
                        <a:rPr lang="ru-RU" sz="1100" dirty="0" smtClean="0">
                          <a:latin typeface="Times New Roman" pitchFamily="18" charset="0"/>
                          <a:cs typeface="Times New Roman" pitchFamily="18" charset="0"/>
                        </a:rPr>
                        <a:t>Армения</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2,8</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2008</a:t>
                      </a:r>
                      <a:endParaRPr lang="ru-RU" sz="1100" dirty="0">
                        <a:latin typeface="Times New Roman" pitchFamily="18" charset="0"/>
                        <a:cs typeface="Times New Roman" pitchFamily="18" charset="0"/>
                      </a:endParaRPr>
                    </a:p>
                  </a:txBody>
                  <a:tcPr/>
                </a:tc>
              </a:tr>
              <a:tr h="223361">
                <a:tc>
                  <a:txBody>
                    <a:bodyPr/>
                    <a:lstStyle/>
                    <a:p>
                      <a:r>
                        <a:rPr lang="ru-RU" sz="1100" dirty="0" smtClean="0">
                          <a:latin typeface="Times New Roman" pitchFamily="18" charset="0"/>
                          <a:cs typeface="Times New Roman" pitchFamily="18" charset="0"/>
                        </a:rPr>
                        <a:t>Азербайджан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0,6</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2007</a:t>
                      </a:r>
                      <a:endParaRPr lang="ru-RU" sz="1100" dirty="0">
                        <a:latin typeface="Times New Roman" pitchFamily="18" charset="0"/>
                        <a:cs typeface="Times New Roman" pitchFamily="18" charset="0"/>
                      </a:endParaRPr>
                    </a:p>
                  </a:txBody>
                  <a:tcPr/>
                </a:tc>
              </a:tr>
              <a:tr h="223361">
                <a:tc>
                  <a:txBody>
                    <a:bodyPr/>
                    <a:lstStyle/>
                    <a:p>
                      <a:r>
                        <a:rPr lang="ru-RU" sz="1100" dirty="0" smtClean="0">
                          <a:latin typeface="Times New Roman" pitchFamily="18" charset="0"/>
                          <a:cs typeface="Times New Roman" pitchFamily="18" charset="0"/>
                        </a:rPr>
                        <a:t>Иран</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0,2</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0,3</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1991</a:t>
                      </a:r>
                      <a:endParaRPr lang="ru-RU" sz="1100" dirty="0">
                        <a:latin typeface="Times New Roman" pitchFamily="18" charset="0"/>
                        <a:cs typeface="Times New Roman" pitchFamily="18" charset="0"/>
                      </a:endParaRPr>
                    </a:p>
                  </a:txBody>
                  <a:tcPr/>
                </a:tc>
              </a:tr>
              <a:tr h="223361">
                <a:tc>
                  <a:txBody>
                    <a:bodyPr/>
                    <a:lstStyle/>
                    <a:p>
                      <a:r>
                        <a:rPr lang="ru-RU" sz="1100" dirty="0" smtClean="0">
                          <a:latin typeface="Times New Roman" pitchFamily="18" charset="0"/>
                          <a:cs typeface="Times New Roman" pitchFamily="18" charset="0"/>
                        </a:rPr>
                        <a:t>Египет</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0,1</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0,0</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2009</a:t>
                      </a:r>
                      <a:endParaRPr lang="ru-RU" sz="11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Times New Roman" pitchFamily="18" charset="0"/>
                <a:cs typeface="Times New Roman" pitchFamily="18" charset="0"/>
              </a:rPr>
              <a:t>Продолжение</a:t>
            </a:r>
            <a:br>
              <a:rPr lang="ru-RU" sz="22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Диаграмма 1.</a:t>
            </a:r>
            <a:r>
              <a:rPr lang="ru-RU" sz="2400" dirty="0" smtClean="0"/>
              <a:t> </a:t>
            </a:r>
            <a:r>
              <a:rPr lang="ru-RU" sz="1600" dirty="0" smtClean="0">
                <a:latin typeface="Times New Roman" pitchFamily="18" charset="0"/>
                <a:cs typeface="Times New Roman" pitchFamily="18" charset="0"/>
              </a:rPr>
              <a:t>Показатели самоубийств мужчин и женщин в разных странах мира на 100 тыс. населения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435100" y="1447800"/>
          <a:ext cx="7499350" cy="5124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357166"/>
            <a:ext cx="7498080" cy="1428760"/>
          </a:xfrm>
        </p:spPr>
        <p:txBody>
          <a:bodyPr>
            <a:noAutofit/>
          </a:bodyPr>
          <a:lstStyle/>
          <a:p>
            <a:r>
              <a:rPr lang="ru-RU" sz="4000" dirty="0" smtClean="0">
                <a:latin typeface="Times New Roman" pitchFamily="18" charset="0"/>
                <a:cs typeface="Times New Roman" pitchFamily="18" charset="0"/>
              </a:rPr>
              <a:t>Суицидальная картина России</a:t>
            </a:r>
            <a:br>
              <a:rPr lang="ru-RU" sz="40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Карта 2. Стандартизованные показатели смертности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от самоубийств и самоповреждений </a:t>
            </a:r>
            <a:r>
              <a:rPr lang="ru-RU" sz="1400" b="1" dirty="0" smtClean="0">
                <a:latin typeface="Times New Roman" pitchFamily="18" charset="0"/>
                <a:cs typeface="Times New Roman" pitchFamily="18" charset="0"/>
              </a:rPr>
              <a:t>мужского населения</a:t>
            </a:r>
            <a:r>
              <a:rPr lang="ru-RU" sz="1400" dirty="0" smtClean="0">
                <a:latin typeface="Times New Roman" pitchFamily="18" charset="0"/>
                <a:cs typeface="Times New Roman" pitchFamily="18" charset="0"/>
              </a:rPr>
              <a:t> в возрасте 0-64 лет по территориям России в 1996 г. (на 100000 соответствующего населения)</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 name="Содержимое 3" descr="http://katatonia.narod.ru/Image2.gif"/>
          <p:cNvPicPr>
            <a:picLocks noGrp="1"/>
          </p:cNvPicPr>
          <p:nvPr>
            <p:ph idx="1"/>
          </p:nvPr>
        </p:nvPicPr>
        <p:blipFill>
          <a:blip r:embed="rId2"/>
          <a:srcRect/>
          <a:stretch>
            <a:fillRect/>
          </a:stretch>
        </p:blipFill>
        <p:spPr bwMode="auto">
          <a:xfrm>
            <a:off x="1285852" y="1785926"/>
            <a:ext cx="7572428" cy="471490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7498080" cy="2000240"/>
          </a:xfrm>
        </p:spPr>
        <p:txBody>
          <a:bodyPr>
            <a:normAutofit fontScale="90000"/>
          </a:bodyPr>
          <a:lstStyle/>
          <a:p>
            <a:r>
              <a:rPr lang="ru-RU" sz="4400" dirty="0" smtClean="0">
                <a:latin typeface="Times New Roman" pitchFamily="18" charset="0"/>
                <a:cs typeface="Times New Roman" pitchFamily="18" charset="0"/>
              </a:rPr>
              <a:t>Суицидальная картина России</a:t>
            </a:r>
            <a:br>
              <a:rPr lang="ru-RU" sz="4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Карта 3. Стандартизованные показатели смертности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От самоубийств и самоповреждений </a:t>
            </a:r>
            <a:r>
              <a:rPr lang="ru-RU" sz="1600" b="1" dirty="0" smtClean="0">
                <a:latin typeface="Times New Roman" pitchFamily="18" charset="0"/>
                <a:cs typeface="Times New Roman" pitchFamily="18" charset="0"/>
              </a:rPr>
              <a:t>женского населения </a:t>
            </a:r>
            <a:r>
              <a:rPr lang="ru-RU" sz="1600" dirty="0" smtClean="0">
                <a:latin typeface="Times New Roman" pitchFamily="18" charset="0"/>
                <a:cs typeface="Times New Roman" pitchFamily="18" charset="0"/>
              </a:rPr>
              <a:t>в возрасте 0-64 лет по территориям России в 1996 г. (на 100000 соответствующего населения) </a:t>
            </a:r>
            <a:r>
              <a:rPr lang="ru-RU" sz="1400" dirty="0" smtClean="0"/>
              <a:t/>
            </a:r>
            <a:br>
              <a:rPr lang="ru-RU" sz="1400" dirty="0" smtClean="0"/>
            </a:br>
            <a:endParaRPr lang="ru-RU" dirty="0"/>
          </a:p>
        </p:txBody>
      </p:sp>
      <p:pic>
        <p:nvPicPr>
          <p:cNvPr id="4" name="Содержимое 3" descr="http://katatonia.narod.ru/Image3.gif"/>
          <p:cNvPicPr>
            <a:picLocks noGrp="1"/>
          </p:cNvPicPr>
          <p:nvPr>
            <p:ph idx="1"/>
          </p:nvPr>
        </p:nvPicPr>
        <p:blipFill>
          <a:blip r:embed="rId2"/>
          <a:srcRect/>
          <a:stretch>
            <a:fillRect/>
          </a:stretch>
        </p:blipFill>
        <p:spPr bwMode="auto">
          <a:xfrm>
            <a:off x="1357290" y="1928802"/>
            <a:ext cx="7429552" cy="450059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a:bodyPr>
          <a:lstStyle/>
          <a:p>
            <a:r>
              <a:rPr lang="ru-RU" sz="2200" dirty="0" smtClean="0">
                <a:latin typeface="Times New Roman" pitchFamily="18" charset="0"/>
                <a:cs typeface="Times New Roman" pitchFamily="18" charset="0"/>
              </a:rPr>
              <a:t>Национальные особенности суицидального поведения</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928662" y="1071546"/>
            <a:ext cx="8005026" cy="5786454"/>
          </a:xfrm>
        </p:spPr>
        <p:txBody>
          <a:bodyPr>
            <a:normAutofit fontScale="25000" lnSpcReduction="20000"/>
          </a:bodyPr>
          <a:lstStyle/>
          <a:p>
            <a:pPr algn="just">
              <a:buNone/>
            </a:pPr>
            <a:r>
              <a:rPr lang="ru-RU" sz="8000" dirty="0" smtClean="0">
                <a:latin typeface="Times New Roman" pitchFamily="18" charset="0"/>
                <a:cs typeface="Times New Roman" pitchFamily="18" charset="0"/>
              </a:rPr>
              <a:t>         1. Особенностью суицидального поведения населения России является сравнительно низкий суицидальный риск среди жителей столичных городов и его возрастание для жителей «периферийных» городов и сельской местности. Вместе с тем, более высокий уровень самоубийств среди сельских жителей характерен только для части регионов. </a:t>
            </a:r>
          </a:p>
          <a:p>
            <a:pPr algn="just">
              <a:buNone/>
            </a:pPr>
            <a:r>
              <a:rPr lang="ru-RU" sz="8000" dirty="0" smtClean="0">
                <a:latin typeface="Times New Roman" pitchFamily="18" charset="0"/>
                <a:cs typeface="Times New Roman" pitchFamily="18" charset="0"/>
              </a:rPr>
              <a:t>           На основе анализа данных о смертности от суицидов в регионах бывшего СССР    С.Г. Смидович выделил европейский и азиатский типы распространенности самоубийств. </a:t>
            </a:r>
          </a:p>
          <a:p>
            <a:pPr algn="just">
              <a:buNone/>
            </a:pPr>
            <a:r>
              <a:rPr lang="ru-RU" sz="8000" dirty="0" smtClean="0">
                <a:latin typeface="Times New Roman" pitchFamily="18" charset="0"/>
                <a:cs typeface="Times New Roman" pitchFamily="18" charset="0"/>
              </a:rPr>
              <a:t>         При европейском типе уровень самоубийств среди городского населения ниже, чем среди сельского (республики европейской части СССР, РСФСР и Грузия). </a:t>
            </a:r>
          </a:p>
          <a:p>
            <a:pPr algn="just">
              <a:buNone/>
            </a:pPr>
            <a:r>
              <a:rPr lang="ru-RU" sz="8000" dirty="0" smtClean="0">
                <a:latin typeface="Times New Roman" pitchFamily="18" charset="0"/>
                <a:cs typeface="Times New Roman" pitchFamily="18" charset="0"/>
              </a:rPr>
              <a:t>          Азиатский тип распространенности самоубийств наблюдался в республиках Средней Азии, Закавказья (кроме Грузии) и Казахстане, где уровень городских самоубийств вдвое превышал уровень показателя в сельской местности. </a:t>
            </a:r>
          </a:p>
          <a:p>
            <a:pPr algn="just">
              <a:buNone/>
            </a:pPr>
            <a:r>
              <a:rPr lang="ru-RU" sz="8000" dirty="0" smtClean="0">
                <a:latin typeface="Times New Roman" pitchFamily="18" charset="0"/>
                <a:cs typeface="Times New Roman" pitchFamily="18" charset="0"/>
              </a:rPr>
              <a:t>         Соответственно, европейский и азиатский типы распространенности самоубийств на территории России определяются вариациями культурно-этнических и социально-экономических вариантов уклада жизни населения.</a:t>
            </a:r>
          </a:p>
          <a:p>
            <a:pPr algn="just">
              <a:buNone/>
            </a:pPr>
            <a:r>
              <a:rPr lang="ru-RU" sz="6400" dirty="0" smtClean="0">
                <a:latin typeface="Times New Roman" pitchFamily="18" charset="0"/>
                <a:cs typeface="Times New Roman" pitchFamily="18" charset="0"/>
              </a:rPr>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11288"/>
          </a:xfrm>
        </p:spPr>
        <p:txBody>
          <a:bodyPr>
            <a:noAutofit/>
          </a:bodyPr>
          <a:lstStyle/>
          <a:p>
            <a:r>
              <a:rPr lang="ru-RU" sz="2000" dirty="0" smtClean="0">
                <a:latin typeface="Times New Roman" pitchFamily="18" charset="0"/>
                <a:cs typeface="Times New Roman" pitchFamily="18" charset="0"/>
              </a:rPr>
              <a:t>Статистика самоубийств по России (по данным Федеральной службы государственной статистики)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График 1.Число самоубийств в расчете на 100 тысяч населения за год</a:t>
            </a:r>
            <a:r>
              <a:rPr lang="ru-RU" sz="2000" dirty="0" smtClean="0"/>
              <a:t/>
            </a:r>
            <a:br>
              <a:rPr lang="ru-RU" sz="2000" dirty="0" smtClean="0"/>
            </a:br>
            <a:endParaRPr lang="ru-RU" sz="2000" dirty="0"/>
          </a:p>
        </p:txBody>
      </p:sp>
      <p:pic>
        <p:nvPicPr>
          <p:cNvPr id="4" name="Содержимое 3" descr="Статистика самоубийств по Челябинской области"/>
          <p:cNvPicPr>
            <a:picLocks noGrp="1"/>
          </p:cNvPicPr>
          <p:nvPr>
            <p:ph idx="1"/>
          </p:nvPr>
        </p:nvPicPr>
        <p:blipFill>
          <a:blip r:embed="rId2"/>
          <a:srcRect/>
          <a:stretch>
            <a:fillRect/>
          </a:stretch>
        </p:blipFill>
        <p:spPr bwMode="auto">
          <a:xfrm>
            <a:off x="1142976" y="1571612"/>
            <a:ext cx="7572428" cy="485778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SUICIDE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Современное состояние проблемы</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642910" y="1500174"/>
            <a:ext cx="8358246" cy="6143668"/>
          </a:xfrm>
        </p:spPr>
        <p:txBody>
          <a:bodyPr>
            <a:normAutofit fontScale="92500" lnSpcReduction="20000"/>
          </a:bodyPr>
          <a:lstStyle/>
          <a:p>
            <a:pPr algn="ctr">
              <a:buNone/>
            </a:pPr>
            <a:r>
              <a:rPr lang="ru-RU" sz="1700" dirty="0" smtClean="0">
                <a:latin typeface="Times New Roman" pitchFamily="18" charset="0"/>
                <a:cs typeface="Times New Roman" pitchFamily="18" charset="0"/>
              </a:rPr>
              <a:t>          Самоубийства представляют собой одну из самых важных медико-социальных проблем в большинстве стран мира. По определению ВОЗ, частота суицидов является одним из наиболее объективных индикаторов общественного психического здоровья, социального благополучия и качества жизни населения (2001).</a:t>
            </a:r>
            <a:r>
              <a:rPr lang="ru-RU" sz="1700" dirty="0" smtClean="0"/>
              <a:t> </a:t>
            </a:r>
            <a:r>
              <a:rPr lang="ru-RU" sz="1700" dirty="0" smtClean="0">
                <a:latin typeface="Times New Roman" pitchFamily="18" charset="0"/>
                <a:cs typeface="Times New Roman" pitchFamily="18" charset="0"/>
              </a:rPr>
              <a:t>За последние 50 лет количество самоубийств в мире выросло приблизительно на 60 процентов. По данным ВОЗ, ежегодно в мире от самоубийств погибает 1 миллион человек, 10-20 миллионов человек совершают суицидальные попытки. Прогнозируется, что к 2020 году суицид выйдет на второе место в мире как причина смерти, обойдя онкологические заболевания, уступив первенство лишь </a:t>
            </a:r>
            <a:r>
              <a:rPr lang="ru-RU" sz="1700" dirty="0" err="1" smtClean="0">
                <a:latin typeface="Times New Roman" pitchFamily="18" charset="0"/>
                <a:cs typeface="Times New Roman" pitchFamily="18" charset="0"/>
              </a:rPr>
              <a:t>сердечно-сосудистым</a:t>
            </a:r>
            <a:r>
              <a:rPr lang="ru-RU" sz="1700" dirty="0" smtClean="0">
                <a:latin typeface="Times New Roman" pitchFamily="18" charset="0"/>
                <a:cs typeface="Times New Roman" pitchFamily="18" charset="0"/>
              </a:rPr>
              <a:t> заболеваниям.       Суициды среди лиц в возрасте 15-24 лет за последние 15 лет выросли в 2 раза и среди причин смертности во многих экономически развитых странах стоят на 2-3 месте. В США показатель суицидов для американцев 15-19 лет за 1960-1981гг. более чем удвоился, аналогичная картина наблюдается среди англичан в возрасте 15-24 лет. </a:t>
            </a:r>
          </a:p>
          <a:p>
            <a:pPr algn="ctr">
              <a:buNone/>
            </a:pPr>
            <a:r>
              <a:rPr lang="ru-RU" sz="1700" dirty="0" smtClean="0"/>
              <a:t>              </a:t>
            </a:r>
            <a:r>
              <a:rPr lang="ru-RU" sz="1700" dirty="0" smtClean="0">
                <a:latin typeface="Times New Roman" pitchFamily="18" charset="0"/>
                <a:cs typeface="Times New Roman" pitchFamily="18" charset="0"/>
              </a:rPr>
              <a:t>Россия занимает одно из ведущих мест в мире по числу суицидов среди всех возрастов и первое место в Европе по количеству самоубийств среди детей и подростков. За последнее десятилетие частота суицидов среди подростков выросла в 3 раза и ожидается, что в последующие 10 лет число самоубийств в этой возрастной категории будет расти быстрее всего.  </a:t>
            </a:r>
          </a:p>
          <a:p>
            <a:pPr algn="ctr">
              <a:buNone/>
            </a:pPr>
            <a:r>
              <a:rPr lang="ru-RU" sz="1700" dirty="0" smtClean="0">
                <a:latin typeface="Times New Roman" pitchFamily="18" charset="0"/>
                <a:cs typeface="Times New Roman" pitchFamily="18" charset="0"/>
              </a:rPr>
              <a:t>            По данным Росстата, в 2011 года наиболее высокие показатели оконченных суицидов среди несовершеннолетних зарегистрированы в Башкортостане, Якутии, Челябинской, Тюменской областях и Пермском крае. По абсолютному числу завершенных суицидов первые места занимают Сибирский, Приволжский и Уральский округи.</a:t>
            </a:r>
          </a:p>
          <a:p>
            <a:pPr algn="ctr">
              <a:buNone/>
            </a:pPr>
            <a:r>
              <a:rPr lang="ru-RU" sz="1700" dirty="0" smtClean="0">
                <a:latin typeface="Times New Roman" pitchFamily="18" charset="0"/>
                <a:cs typeface="Times New Roman" pitchFamily="18" charset="0"/>
              </a:rPr>
              <a:t>           Иркутская область входит в группу регионов России с высокой суицидальной активностью населения. Количество завершенных суицидов в Иркутской области более чем в 1,5 раза превышает общероссийские показатели.</a:t>
            </a:r>
          </a:p>
          <a:p>
            <a:pPr algn="just">
              <a:buNone/>
            </a:pPr>
            <a:r>
              <a:rPr lang="ru-RU" sz="1700" dirty="0" smtClean="0">
                <a:latin typeface="Times New Roman" pitchFamily="18" charset="0"/>
                <a:cs typeface="Times New Roman" pitchFamily="18" charset="0"/>
              </a:rPr>
              <a:t>            </a:t>
            </a:r>
          </a:p>
          <a:p>
            <a:pPr algn="just">
              <a:buNone/>
            </a:pPr>
            <a:r>
              <a:rPr lang="ru-RU"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Национальные особенности суицидального поведения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продолжение</a:t>
            </a:r>
            <a:endParaRPr lang="ru-RU" sz="2200" dirty="0"/>
          </a:p>
        </p:txBody>
      </p:sp>
      <p:sp>
        <p:nvSpPr>
          <p:cNvPr id="3" name="Содержимое 2"/>
          <p:cNvSpPr>
            <a:spLocks noGrp="1"/>
          </p:cNvSpPr>
          <p:nvPr>
            <p:ph idx="1"/>
          </p:nvPr>
        </p:nvSpPr>
        <p:spPr>
          <a:xfrm>
            <a:off x="928662" y="1447800"/>
            <a:ext cx="8005026" cy="5124472"/>
          </a:xfrm>
        </p:spPr>
        <p:txBody>
          <a:bodyPr>
            <a:normAutofit fontScale="55000" lnSpcReduction="20000"/>
          </a:bodyPr>
          <a:lstStyle/>
          <a:p>
            <a:pPr algn="just">
              <a:buNone/>
            </a:pPr>
            <a:r>
              <a:rPr lang="ru-RU" sz="3600" dirty="0" smtClean="0">
                <a:latin typeface="Times New Roman" pitchFamily="18" charset="0"/>
                <a:cs typeface="Times New Roman" pitchFamily="18" charset="0"/>
              </a:rPr>
              <a:t>       2.  Вторая особенность заключается в том, что Россия занимает одно из ведущих мест по числу самоубийств среди мужчин при относительно низком показателе среди женщин: свыше 80% самоубийств в нашей стране приходится на долю мужчин. </a:t>
            </a:r>
          </a:p>
          <a:p>
            <a:pPr algn="just">
              <a:buNone/>
            </a:pPr>
            <a:r>
              <a:rPr lang="ru-RU" sz="3600" dirty="0" smtClean="0">
                <a:latin typeface="Times New Roman" pitchFamily="18" charset="0"/>
                <a:cs typeface="Times New Roman" pitchFamily="18" charset="0"/>
              </a:rPr>
              <a:t>       Ученые объясняет этот феномен крайне неблагоприятными условиями жизни мужского населения в России. Если же учесть высокую детерминацию российской смертности алкоголем, то более вероятной представляется алкогольная природа наблюдаемого соотношения мужской и женской смертности от самоубийств в России 4:1 против 3:1, характерного для большинства других стран. Взаимосвязь между употреблением алкоголя и суицидальной активностью населения России указывает на </a:t>
            </a:r>
            <a:r>
              <a:rPr lang="ru-RU" sz="3600" dirty="0" err="1" smtClean="0">
                <a:latin typeface="Times New Roman" pitchFamily="18" charset="0"/>
                <a:cs typeface="Times New Roman" pitchFamily="18" charset="0"/>
              </a:rPr>
              <a:t>социогенный</a:t>
            </a:r>
            <a:r>
              <a:rPr lang="ru-RU" sz="3600" dirty="0" smtClean="0">
                <a:latin typeface="Times New Roman" pitchFamily="18" charset="0"/>
                <a:cs typeface="Times New Roman" pitchFamily="18" charset="0"/>
              </a:rPr>
              <a:t> характер самоубийств: именно алкогольная переменная «ответственна» за резкое увеличение числа суицидов в воскресные и праздничные дни. Уровень суицидальной активности у лиц с синдромом зависимости в 50 раз выше, чем в общей популяции: 25-50% всех суицидов связаны с алкоголизацией. Кроме того, в настоящий период, по мнению специалистов Федеральной службы по контролю за оборотом наркотиков, каждый третий российский самоубийца погибает, находясь под действием наркотиков.</a:t>
            </a:r>
          </a:p>
          <a:p>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География</a:t>
            </a:r>
            <a:r>
              <a:rPr lang="ru-RU" sz="4000" dirty="0" smtClean="0">
                <a:effectLst>
                  <a:outerShdw blurRad="38100" dist="38100" dir="2700000" algn="tl" rotWithShape="0">
                    <a:srgbClr val="000000">
                      <a:alpha val="43137"/>
                    </a:srgbClr>
                  </a:outerShdw>
                </a:effectLst>
                <a:latin typeface="Times New Roman" pitchFamily="18" charset="0"/>
                <a:cs typeface="Times New Roman" pitchFamily="18" charset="0"/>
              </a:rPr>
              <a:t> трезвости и пьянства</a:t>
            </a:r>
            <a:br>
              <a:rPr lang="ru-RU" sz="4000" dirty="0" smtClean="0">
                <a:effectLst>
                  <a:outerShdw blurRad="38100" dist="38100" dir="2700000" algn="tl" rotWithShape="0">
                    <a:srgbClr val="000000">
                      <a:alpha val="43137"/>
                    </a:srgbClr>
                  </a:outerShdw>
                </a:effectLst>
                <a:latin typeface="Times New Roman" pitchFamily="18" charset="0"/>
                <a:cs typeface="Times New Roman" pitchFamily="18" charset="0"/>
              </a:rPr>
            </a:br>
            <a:r>
              <a:rPr lang="ru-RU" sz="1400" dirty="0" smtClean="0">
                <a:effectLst>
                  <a:outerShdw blurRad="38100" dist="38100" dir="2700000" algn="tl" rotWithShape="0">
                    <a:srgbClr val="000000">
                      <a:alpha val="43137"/>
                    </a:srgbClr>
                  </a:outerShdw>
                </a:effectLst>
                <a:latin typeface="Times New Roman" pitchFamily="18" charset="0"/>
                <a:cs typeface="Times New Roman" pitchFamily="18" charset="0"/>
              </a:rPr>
              <a:t>Карта 4</a:t>
            </a:r>
            <a:endParaRPr lang="ru-RU" sz="1400" dirty="0">
              <a:effectLst>
                <a:outerShdw blurRad="38100" dist="38100" dir="2700000" algn="tl" rotWithShape="0">
                  <a:srgbClr val="000000">
                    <a:alpha val="43137"/>
                  </a:srgbClr>
                </a:outerShdw>
              </a:effectLst>
              <a:latin typeface="Times New Roman" pitchFamily="18" charset="0"/>
              <a:cs typeface="Times New Roman" pitchFamily="18" charset="0"/>
            </a:endParaRPr>
          </a:p>
        </p:txBody>
      </p:sp>
      <p:pic>
        <p:nvPicPr>
          <p:cNvPr id="6" name="Содержимое 5" descr="http://www.zdorovajaplaneta.ru/cms/trezvaja-planeta.jpg"/>
          <p:cNvPicPr>
            <a:picLocks noGrp="1"/>
          </p:cNvPicPr>
          <p:nvPr>
            <p:ph idx="1"/>
          </p:nvPr>
        </p:nvPicPr>
        <p:blipFill>
          <a:blip r:embed="rId2"/>
          <a:srcRect/>
          <a:stretch>
            <a:fillRect/>
          </a:stretch>
        </p:blipFill>
        <p:spPr bwMode="auto">
          <a:xfrm>
            <a:off x="1428728" y="1428736"/>
            <a:ext cx="7215238" cy="471490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Национальные особенности суицидального поведения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продолжение</a:t>
            </a:r>
            <a:endParaRPr lang="ru-RU" sz="2200" dirty="0"/>
          </a:p>
        </p:txBody>
      </p:sp>
      <p:sp>
        <p:nvSpPr>
          <p:cNvPr id="3" name="Содержимое 2"/>
          <p:cNvSpPr>
            <a:spLocks noGrp="1"/>
          </p:cNvSpPr>
          <p:nvPr>
            <p:ph idx="1"/>
          </p:nvPr>
        </p:nvSpPr>
        <p:spPr>
          <a:xfrm>
            <a:off x="928662" y="1357298"/>
            <a:ext cx="8005026" cy="5715040"/>
          </a:xfrm>
        </p:spPr>
        <p:txBody>
          <a:bodyPr>
            <a:normAutofit fontScale="40000" lnSpcReduction="20000"/>
          </a:bodyPr>
          <a:lstStyle/>
          <a:p>
            <a:pPr algn="just">
              <a:buNone/>
            </a:pPr>
            <a:r>
              <a:rPr lang="ru-RU" dirty="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3.  Третьей особенностью суицидального поведения населения России является особо неблагополучная ситуация в плане суицидального поведения подростков. </a:t>
            </a:r>
          </a:p>
          <a:p>
            <a:pPr algn="just">
              <a:buNone/>
            </a:pPr>
            <a:r>
              <a:rPr lang="ru-RU" sz="4200" dirty="0" smtClean="0">
                <a:latin typeface="Times New Roman" pitchFamily="18" charset="0"/>
                <a:cs typeface="Times New Roman" pitchFamily="18" charset="0"/>
              </a:rPr>
              <a:t>          Если в мире подростки 15-19 лет совершают в среднем 10 случаев суицида на 100 тыс. населения в год, то в России в разы выше. При этом среди сельской молодежи показатели смертности от самоубийств выше в 2,2 раза. Наиболее опасный возраст завершенных суицидов - с 14-15 лет и выше. Самоубийства детей чаще осуществлялись в ночное время суток, в период уединенности, что свидетельствует об истинности их суицидальных намерений. Девочками в 3 раза чаще совершались демонстративно-шантажные суициды, в то время как мальчиками - истинные. У мальчиков «пик» </a:t>
            </a:r>
            <a:r>
              <a:rPr lang="ru-RU" sz="4200" dirty="0" err="1" smtClean="0">
                <a:latin typeface="Times New Roman" pitchFamily="18" charset="0"/>
                <a:cs typeface="Times New Roman" pitchFamily="18" charset="0"/>
              </a:rPr>
              <a:t>суицидальности</a:t>
            </a:r>
            <a:r>
              <a:rPr lang="ru-RU" sz="4200" dirty="0" smtClean="0">
                <a:latin typeface="Times New Roman" pitchFamily="18" charset="0"/>
                <a:cs typeface="Times New Roman" pitchFamily="18" charset="0"/>
              </a:rPr>
              <a:t> приходился на 9-14, у девочек - на 15-18 лет. </a:t>
            </a:r>
          </a:p>
          <a:p>
            <a:pPr algn="just">
              <a:buNone/>
            </a:pPr>
            <a:r>
              <a:rPr lang="ru-RU" sz="4200" dirty="0" smtClean="0">
                <a:latin typeface="Times New Roman" pitchFamily="18" charset="0"/>
                <a:cs typeface="Times New Roman" pitchFamily="18" charset="0"/>
              </a:rPr>
              <a:t>     По данным 2007 года, показатели суицидов в стране были следующими:</a:t>
            </a:r>
          </a:p>
          <a:p>
            <a:pPr algn="just">
              <a:buNone/>
            </a:pPr>
            <a:r>
              <a:rPr lang="ru-RU" sz="4200" dirty="0" smtClean="0">
                <a:latin typeface="Times New Roman" pitchFamily="18" charset="0"/>
                <a:cs typeface="Times New Roman" pitchFamily="18" charset="0"/>
              </a:rPr>
              <a:t>                </a:t>
            </a:r>
            <a:r>
              <a:rPr lang="ru-RU" sz="4200" b="1" dirty="0" smtClean="0">
                <a:latin typeface="Times New Roman" pitchFamily="18" charset="0"/>
                <a:cs typeface="Times New Roman" pitchFamily="18" charset="0"/>
              </a:rPr>
              <a:t>5-9 лет – 0,1      случай на 100 000 населения</a:t>
            </a:r>
          </a:p>
          <a:p>
            <a:pPr algn="just">
              <a:buNone/>
            </a:pPr>
            <a:r>
              <a:rPr lang="ru-RU" sz="4200" b="1" dirty="0" smtClean="0">
                <a:latin typeface="Times New Roman" pitchFamily="18" charset="0"/>
                <a:cs typeface="Times New Roman" pitchFamily="18" charset="0"/>
              </a:rPr>
              <a:t>                10-14 лет – 3,6</a:t>
            </a:r>
          </a:p>
          <a:p>
            <a:pPr algn="just">
              <a:buNone/>
            </a:pPr>
            <a:r>
              <a:rPr lang="ru-RU" sz="4200" b="1" dirty="0" smtClean="0">
                <a:latin typeface="Times New Roman" pitchFamily="18" charset="0"/>
                <a:cs typeface="Times New Roman" pitchFamily="18" charset="0"/>
              </a:rPr>
              <a:t>                15-19 лет – 20,1 </a:t>
            </a:r>
          </a:p>
          <a:p>
            <a:pPr algn="just">
              <a:buNone/>
            </a:pPr>
            <a:r>
              <a:rPr lang="ru-RU" sz="4200" b="1" dirty="0" smtClean="0">
                <a:latin typeface="Times New Roman" pitchFamily="18" charset="0"/>
                <a:cs typeface="Times New Roman" pitchFamily="18" charset="0"/>
              </a:rPr>
              <a:t>     Лидерами по числу суицидов среди детей и подростков являются Тува, Якутия, Бурятия (соответственно 15,6, 13,4 и 12,6 случаев на 100 тысяч детского населения и 120,6, 74,2 и 86,6 на 100 тысяч подросткового населения).</a:t>
            </a:r>
          </a:p>
          <a:p>
            <a:pPr algn="just">
              <a:buNone/>
            </a:pPr>
            <a:r>
              <a:rPr lang="ru-RU" sz="4200" dirty="0" smtClean="0">
                <a:latin typeface="Times New Roman" pitchFamily="18" charset="0"/>
                <a:cs typeface="Times New Roman" pitchFamily="18" charset="0"/>
              </a:rPr>
              <a:t>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Региональные особенности суицидального поведения</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928662" y="1447800"/>
            <a:ext cx="8001056" cy="4800600"/>
          </a:xfrm>
        </p:spPr>
        <p:txBody>
          <a:bodyPr>
            <a:normAutofit fontScale="55000" lnSpcReduction="20000"/>
          </a:bodyPr>
          <a:lstStyle/>
          <a:p>
            <a:pPr algn="just">
              <a:buNone/>
            </a:pPr>
            <a:r>
              <a:rPr lang="ru-RU" dirty="0" smtClean="0">
                <a:latin typeface="Times New Roman" pitchFamily="18" charset="0"/>
                <a:cs typeface="Times New Roman" pitchFamily="18" charset="0"/>
              </a:rPr>
              <a:t>      Иркутская область входит в группу регионов России со сверхвысокой суицидальной активностью населения. Количество завершенных суицидов в Иркутской области в 1,7-1,8 раза превышает общероссийские показатели.</a:t>
            </a:r>
          </a:p>
          <a:p>
            <a:pPr algn="just">
              <a:buNone/>
            </a:pPr>
            <a:r>
              <a:rPr lang="ru-RU" dirty="0" smtClean="0">
                <a:latin typeface="Times New Roman" pitchFamily="18" charset="0"/>
                <a:cs typeface="Times New Roman" pitchFamily="18" charset="0"/>
              </a:rPr>
              <a:t>     За последние 19 лет (1991-2009гг.) на территории Иркутской области показатель завершенных суицидов вырос с 25,8 на 100 тысяч населения до 43,6 на 100 тысяч населения. За указанный период было зарегистрировано 2082 случая самоубийств детей и подростков, в том числе 1687 (81%) суицидов были совершены лицами мужского пола, 395 (19%)- женского пола.</a:t>
            </a:r>
          </a:p>
          <a:p>
            <a:pPr algn="just">
              <a:buNone/>
            </a:pPr>
            <a:r>
              <a:rPr lang="ru-RU" dirty="0" smtClean="0">
                <a:latin typeface="Times New Roman" pitchFamily="18" charset="0"/>
                <a:cs typeface="Times New Roman" pitchFamily="18" charset="0"/>
              </a:rPr>
              <a:t>    В возрасте 5-9 лет за указанный период закончили жизнь самоубийством 12 детей, в 10-14 летнем возрасте – 273 ребенка. Число подростков 15-19 лет, совершивших самоубийство, значительно превышало аналогичные показатели у детей и составило 1797 человек. (О.П. Ворсина).</a:t>
            </a:r>
          </a:p>
          <a:p>
            <a:pPr algn="just">
              <a:buNone/>
            </a:pPr>
            <a:r>
              <a:rPr lang="ru-RU" dirty="0" smtClean="0">
                <a:latin typeface="Times New Roman" pitchFamily="18" charset="0"/>
                <a:cs typeface="Times New Roman" pitchFamily="18" charset="0"/>
              </a:rPr>
              <a:t>       По г. Тулуну в 2012 году 1 случай самоубийства ребенка 10 лет и 1 случай  самоубийства подростка 17 лет по </a:t>
            </a:r>
            <a:r>
              <a:rPr lang="ru-RU" dirty="0" err="1" smtClean="0">
                <a:latin typeface="Times New Roman" pitchFamily="18" charset="0"/>
                <a:cs typeface="Times New Roman" pitchFamily="18" charset="0"/>
              </a:rPr>
              <a:t>Тулунскому</a:t>
            </a:r>
            <a:r>
              <a:rPr lang="ru-RU" dirty="0" smtClean="0">
                <a:latin typeface="Times New Roman" pitchFamily="18" charset="0"/>
                <a:cs typeface="Times New Roman" pitchFamily="18" charset="0"/>
              </a:rPr>
              <a:t> району за аналогичный период (показатель на 100 тысяч детского и подросткового населения 7,0 и 37 соответственно). </a:t>
            </a: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Региональные особенности суицидального поведения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продолжение</a:t>
            </a:r>
            <a:br>
              <a:rPr lang="ru-RU" sz="2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Диаграмма 2 Показатели суицидов по территориям на 100 000 населения </a:t>
            </a:r>
            <a:endParaRPr lang="ru-RU" sz="1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435100" y="1447800"/>
          <a:ext cx="7499350" cy="576741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Региональные особенности суицидального поведения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продолжение</a:t>
            </a:r>
            <a:br>
              <a:rPr lang="ru-RU" sz="22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График 2.  Динамика суицидов детей и подростков Иркутской области на 100 000 населения  </a:t>
            </a:r>
            <a:endParaRPr lang="ru-RU" sz="13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214414" y="1447800"/>
          <a:ext cx="7929586" cy="5124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200" dirty="0" smtClean="0">
                <a:latin typeface="Times New Roman" pitchFamily="18" charset="0"/>
                <a:cs typeface="Times New Roman" pitchFamily="18" charset="0"/>
              </a:rPr>
              <a:t>Региональные особенности суицидального поведения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продолжение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График 3.  Динамика суицидов детей и подростков Иркутской области в зависимости от пола на 100 000 населения </a:t>
            </a:r>
            <a:endParaRPr lang="ru-RU" sz="1200" dirty="0"/>
          </a:p>
        </p:txBody>
      </p:sp>
      <p:graphicFrame>
        <p:nvGraphicFramePr>
          <p:cNvPr id="4" name="Содержимое 3"/>
          <p:cNvGraphicFramePr>
            <a:graphicFrameLocks noGrp="1"/>
          </p:cNvGraphicFramePr>
          <p:nvPr>
            <p:ph idx="1"/>
          </p:nvPr>
        </p:nvGraphicFramePr>
        <p:xfrm>
          <a:off x="1071538" y="1714488"/>
          <a:ext cx="7643866"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320"/>
            <a:ext cx="8433654" cy="6583680"/>
          </a:xfrm>
        </p:spPr>
        <p:txBody>
          <a:bodyPr>
            <a:noAutofit/>
          </a:bodyPr>
          <a:lstStyle/>
          <a:p>
            <a:pPr algn="just"/>
            <a:r>
              <a:rPr lang="ru-RU" sz="3200" b="1" dirty="0" smtClean="0">
                <a:effectLst/>
                <a:latin typeface="Times New Roman" pitchFamily="18" charset="0"/>
                <a:cs typeface="Times New Roman" pitchFamily="18" charset="0"/>
              </a:rPr>
              <a:t>      «</a:t>
            </a:r>
            <a:r>
              <a:rPr lang="ru-RU" sz="3200" b="1" dirty="0" smtClean="0">
                <a:effectLst/>
                <a:latin typeface="Times New Roman" pitchFamily="18" charset="0"/>
                <a:cs typeface="Times New Roman" pitchFamily="18" charset="0"/>
              </a:rPr>
              <a:t>Какое ужасающее противоречие в том, что ребенок, рожденный и предназначенный непосредственно для радостного и невинного наслаждения жизнью, сам накладывает на себя руки» (немецкий психиатр A. </a:t>
            </a:r>
            <a:r>
              <a:rPr lang="ru-RU" sz="3200" b="1" dirty="0" err="1" smtClean="0">
                <a:effectLst/>
                <a:latin typeface="Times New Roman" pitchFamily="18" charset="0"/>
                <a:cs typeface="Times New Roman" pitchFamily="18" charset="0"/>
              </a:rPr>
              <a:t>Baer</a:t>
            </a:r>
            <a:r>
              <a:rPr lang="ru-RU" sz="3200" b="1" dirty="0" smtClean="0">
                <a:effectLst/>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Страшно, когда в мир иной уходят дети. Еще страшнее, когда это делают осознанно, с отвращением и обидой на весь мир. Уходят с крыш высоток, из окон, с веревками на шеях. Они уходят навсегда с мыслью вернуться. Вернуться в другой, добрый мир, где их любят, где учителя не ставят плохих отметок, где не бывает одиноко. Мир, где они не останутся наедине со своим страхом, с унижением, с бесконечной жалостью к себе, с кажущейся безысходностью</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68346"/>
          </a:xfrm>
        </p:spPr>
        <p:txBody>
          <a:bodyPr>
            <a:normAutofit/>
          </a:bodyPr>
          <a:lstStyle/>
          <a:p>
            <a:r>
              <a:rPr lang="ru-RU" sz="2200" dirty="0" smtClean="0">
                <a:latin typeface="Times New Roman" pitchFamily="18" charset="0"/>
                <a:cs typeface="Times New Roman" pitchFamily="18" charset="0"/>
              </a:rPr>
              <a:t>Дети и смерть</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000108"/>
            <a:ext cx="8505092" cy="5857892"/>
          </a:xfrm>
        </p:spPr>
        <p:txBody>
          <a:bodyPr>
            <a:normAutofit fontScale="92500" lnSpcReduction="10000"/>
          </a:bodyPr>
          <a:lstStyle/>
          <a:p>
            <a:pPr algn="just">
              <a:buNone/>
            </a:pPr>
            <a:r>
              <a:rPr lang="ru-RU" sz="1600" dirty="0" smtClean="0">
                <a:latin typeface="Times New Roman" pitchFamily="18" charset="0"/>
                <a:cs typeface="Times New Roman" pitchFamily="18" charset="0"/>
              </a:rPr>
              <a:t>         -  Дети раннего возраста воспринимает смерть как нечто временное. Неясность смерти подкрепляется и разговорами о том, что кто-то уехал далеко-далеко. В наши дни ребенок «не допускается»  к  смерти  родственников так близко, как дети предыдущего поколения, поэтому должный опыт не извлекается.</a:t>
            </a:r>
          </a:p>
          <a:p>
            <a:pPr algn="just">
              <a:buNone/>
            </a:pPr>
            <a:r>
              <a:rPr lang="ru-RU" sz="1600" dirty="0" smtClean="0">
                <a:latin typeface="Times New Roman" pitchFamily="18" charset="0"/>
                <a:cs typeface="Times New Roman" pitchFamily="18" charset="0"/>
              </a:rPr>
              <a:t>          -  В 2-4 года у ребенка могут быть такие магические мысли, что если он захочет, чтобы кто-то умер, то так и случится.</a:t>
            </a:r>
          </a:p>
          <a:p>
            <a:pPr algn="just">
              <a:buNone/>
            </a:pPr>
            <a:r>
              <a:rPr lang="ru-RU" sz="1600" dirty="0" smtClean="0">
                <a:latin typeface="Times New Roman" pitchFamily="18" charset="0"/>
                <a:cs typeface="Times New Roman" pitchFamily="18" charset="0"/>
              </a:rPr>
              <a:t>          -  В 3-4 года мысли о своей собственной смерти у него часто сопряжены с ужасом, насилием и телесными ранами.</a:t>
            </a:r>
          </a:p>
          <a:p>
            <a:pPr algn="just">
              <a:buNone/>
            </a:pPr>
            <a:r>
              <a:rPr lang="ru-RU" sz="1600" dirty="0" smtClean="0">
                <a:latin typeface="Times New Roman" pitchFamily="18" charset="0"/>
                <a:cs typeface="Times New Roman" pitchFamily="18" charset="0"/>
              </a:rPr>
              <a:t>          -     В 4-5 лет ребенок может мысленно желать смерти человеку, который  ему в чем-то мешает, стоит на пути. Но у него также может возникнуть чувство вины, если человек которому он желал смерти, умирает по-настоящему. Ребенок, которого родители обещают бросить, если он не будет вести себя так, как они требуют, может пережить чувство вины и страха, когда кто-то из родителей умрет.</a:t>
            </a:r>
          </a:p>
          <a:p>
            <a:pPr algn="just">
              <a:buNone/>
            </a:pPr>
            <a:r>
              <a:rPr lang="ru-RU" sz="1600" dirty="0" smtClean="0">
                <a:latin typeface="Times New Roman" pitchFamily="18" charset="0"/>
                <a:cs typeface="Times New Roman" pitchFamily="18" charset="0"/>
              </a:rPr>
              <a:t>          -    В 6-9 лет смерть воспринимается как что-то грозное, страшное, но уже более  определенное. Ощущения по поводу смерти могут вылиться через игры в похороны.</a:t>
            </a:r>
          </a:p>
          <a:p>
            <a:pPr algn="just">
              <a:buNone/>
            </a:pPr>
            <a:r>
              <a:rPr lang="ru-RU" sz="1600" dirty="0" smtClean="0">
                <a:latin typeface="Times New Roman" pitchFamily="18" charset="0"/>
                <a:cs typeface="Times New Roman" pitchFamily="18" charset="0"/>
              </a:rPr>
              <a:t>          -      В более старшем возрасте понимание смерти ребенка близко к пониманию его взрослыми.</a:t>
            </a:r>
          </a:p>
          <a:p>
            <a:pPr algn="just">
              <a:buNone/>
            </a:pPr>
            <a:r>
              <a:rPr lang="ru-RU" sz="1600" dirty="0" smtClean="0">
                <a:latin typeface="Times New Roman" pitchFamily="18" charset="0"/>
                <a:cs typeface="Times New Roman" pitchFamily="18" charset="0"/>
              </a:rPr>
              <a:t>      Мальчики смерть воспринимают по-научному, как конец жизни, в то время как треть девочек верит в повторное рождение после смерти или в какую-нибудь другую форму мистицизма, связанного со смертью. </a:t>
            </a:r>
          </a:p>
          <a:p>
            <a:pPr algn="just">
              <a:buNone/>
            </a:pPr>
            <a:r>
              <a:rPr lang="ru-RU" sz="1600" dirty="0" smtClean="0">
                <a:latin typeface="Times New Roman" pitchFamily="18" charset="0"/>
                <a:cs typeface="Times New Roman" pitchFamily="18" charset="0"/>
              </a:rPr>
              <a:t>        Мотив смерти присутствует в 80% сказок Андерсена. Эти сказки оказывают детям своеобразную помощь в осмыслении вопросов смерти и связанных с ней чувств.</a:t>
            </a:r>
          </a:p>
          <a:p>
            <a:pPr algn="just">
              <a:buNone/>
            </a:pPr>
            <a:r>
              <a:rPr lang="ru-RU" sz="1600" dirty="0" smtClean="0">
                <a:latin typeface="Times New Roman" pitchFamily="18" charset="0"/>
                <a:cs typeface="Times New Roman" pitchFamily="18" charset="0"/>
              </a:rPr>
              <a:t>        Для ребенка имеет большое значение смерть родителей, различные события , которые ведут к этому, вид  смерти, личность самого ребенка, переживание угроз родителей, что они могут бросить его.   (</a:t>
            </a:r>
            <a:r>
              <a:rPr lang="ru-RU" sz="1600" dirty="0" err="1" smtClean="0">
                <a:latin typeface="Times New Roman" pitchFamily="18" charset="0"/>
                <a:cs typeface="Times New Roman" pitchFamily="18" charset="0"/>
              </a:rPr>
              <a:t>К.Гиллберг</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Л.Хеллгрен</a:t>
            </a:r>
            <a:r>
              <a:rPr lang="ru-RU" sz="1600" dirty="0" smtClean="0">
                <a:latin typeface="Times New Roman" pitchFamily="18" charset="0"/>
                <a:cs typeface="Times New Roman" pitchFamily="18" charset="0"/>
              </a:rPr>
              <a:t>)</a:t>
            </a:r>
          </a:p>
          <a:p>
            <a:pPr algn="just">
              <a:buNone/>
            </a:pPr>
            <a:endParaRPr lang="ru-RU" sz="1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normAutofit/>
          </a:bodyPr>
          <a:lstStyle/>
          <a:p>
            <a:r>
              <a:rPr lang="ru-RU" sz="2200" dirty="0" smtClean="0">
                <a:latin typeface="Times New Roman" pitchFamily="18" charset="0"/>
                <a:cs typeface="Times New Roman" pitchFamily="18" charset="0"/>
              </a:rPr>
              <a:t>Суицидальное поведение</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142984"/>
            <a:ext cx="8719406" cy="5357850"/>
          </a:xfrm>
        </p:spPr>
        <p:txBody>
          <a:bodyPr>
            <a:normAutofit/>
          </a:bodyPr>
          <a:lstStyle/>
          <a:p>
            <a:pPr algn="just">
              <a:buNone/>
            </a:pPr>
            <a:r>
              <a:rPr lang="ru-RU" sz="1800" dirty="0" smtClean="0">
                <a:latin typeface="Times New Roman" pitchFamily="18" charset="0"/>
                <a:cs typeface="Times New Roman" pitchFamily="18" charset="0"/>
              </a:rPr>
              <a:t>          Термин «суицидальное поведение» объединяет все проявления суицидальной активности – мысли, намерения, высказывания, угрозы, попытки, покушения. Этот термин особенно применим к подростковому возрасту, когда суицидальные проявления отличаются многообразием.  </a:t>
            </a:r>
          </a:p>
          <a:p>
            <a:pPr algn="just">
              <a:buNone/>
            </a:pPr>
            <a:r>
              <a:rPr lang="ru-RU" sz="1800" dirty="0" smtClean="0">
                <a:latin typeface="Times New Roman" pitchFamily="18" charset="0"/>
                <a:cs typeface="Times New Roman" pitchFamily="18" charset="0"/>
              </a:rPr>
              <a:t>       Лишь в 10% у подростков имеется истинное желание покончить с собой (покушение на самоубийство), в 90% суицидальное поведение подростка – это «крик о помощи». </a:t>
            </a:r>
          </a:p>
          <a:p>
            <a:pPr algn="just">
              <a:buNone/>
            </a:pPr>
            <a:r>
              <a:rPr lang="ru-RU" sz="1800" dirty="0" smtClean="0">
                <a:latin typeface="Times New Roman" pitchFamily="18" charset="0"/>
                <a:cs typeface="Times New Roman" pitchFamily="18" charset="0"/>
              </a:rPr>
              <a:t>      Неслучайно 80% попыток совершается дома, притом в дневное  или вечернее время, то есть крик этот адресован к ближним прежде всего. Суицидные действия у подростков часто носят «несерьезный», демонстративный характер, могут приобретать черты суицидального шантажа. Однако именно в подростковом возрасте дифференциация между истинными покушениями и демонстративными действиями бывает чрезвычайно затруднена.</a:t>
            </a:r>
          </a:p>
          <a:p>
            <a:pPr algn="just">
              <a:buNone/>
            </a:pPr>
            <a:r>
              <a:rPr lang="ru-RU" sz="1800" dirty="0" smtClean="0">
                <a:latin typeface="Times New Roman" pitchFamily="18" charset="0"/>
                <a:cs typeface="Times New Roman" pitchFamily="18" charset="0"/>
              </a:rPr>
              <a:t>     Классификация суицидального поведения (</a:t>
            </a:r>
            <a:r>
              <a:rPr lang="ru-RU" sz="1800" dirty="0" err="1" smtClean="0">
                <a:latin typeface="Times New Roman" pitchFamily="18" charset="0"/>
                <a:cs typeface="Times New Roman" pitchFamily="18" charset="0"/>
              </a:rPr>
              <a:t>А.Е.Личко</a:t>
            </a:r>
            <a:r>
              <a:rPr lang="ru-RU" sz="1800" dirty="0" smtClean="0">
                <a:latin typeface="Times New Roman" pitchFamily="18" charset="0"/>
                <a:cs typeface="Times New Roman" pitchFamily="18" charset="0"/>
              </a:rPr>
              <a:t>)</a:t>
            </a:r>
          </a:p>
          <a:p>
            <a:pPr algn="just">
              <a:buNone/>
            </a:pPr>
            <a:r>
              <a:rPr lang="ru-RU" sz="1800" dirty="0" smtClean="0">
                <a:latin typeface="Times New Roman" pitchFamily="18" charset="0"/>
                <a:cs typeface="Times New Roman" pitchFamily="18" charset="0"/>
              </a:rPr>
              <a:t> -    Демонстративное</a:t>
            </a:r>
          </a:p>
          <a:p>
            <a:pPr algn="just">
              <a:buNone/>
            </a:pPr>
            <a:r>
              <a:rPr lang="ru-RU" sz="1800" dirty="0" smtClean="0">
                <a:latin typeface="Times New Roman" pitchFamily="18" charset="0"/>
                <a:cs typeface="Times New Roman" pitchFamily="18" charset="0"/>
              </a:rPr>
              <a:t> -    Аффективное</a:t>
            </a:r>
          </a:p>
          <a:p>
            <a:pPr algn="just">
              <a:buNone/>
            </a:pPr>
            <a:r>
              <a:rPr lang="ru-RU" sz="1800" dirty="0" smtClean="0">
                <a:latin typeface="Times New Roman" pitchFamily="18" charset="0"/>
                <a:cs typeface="Times New Roman" pitchFamily="18" charset="0"/>
              </a:rPr>
              <a:t> -    Истинное  </a:t>
            </a:r>
            <a:endParaRPr lang="ru-RU"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Суицидальная картина мира</a:t>
            </a:r>
            <a:br>
              <a:rPr lang="ru-RU"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Карта 1</a:t>
            </a:r>
            <a:endParaRPr lang="ru-RU" sz="1600" dirty="0">
              <a:latin typeface="Times New Roman" pitchFamily="18" charset="0"/>
              <a:cs typeface="Times New Roman" pitchFamily="18" charset="0"/>
            </a:endParaRPr>
          </a:p>
        </p:txBody>
      </p:sp>
      <p:pic>
        <p:nvPicPr>
          <p:cNvPr id="4" name="Содержимое 3" descr="суицидальная карта мира"/>
          <p:cNvPicPr>
            <a:picLocks noGrp="1"/>
          </p:cNvPicPr>
          <p:nvPr>
            <p:ph idx="1"/>
          </p:nvPr>
        </p:nvPicPr>
        <p:blipFill>
          <a:blip r:embed="rId2"/>
          <a:srcRect/>
          <a:stretch>
            <a:fillRect/>
          </a:stretch>
        </p:blipFill>
        <p:spPr bwMode="auto">
          <a:xfrm>
            <a:off x="1285852" y="1428736"/>
            <a:ext cx="7572428" cy="4857784"/>
          </a:xfrm>
          <a:prstGeom prst="rect">
            <a:avLst/>
          </a:prstGeom>
          <a:noFill/>
          <a:ln w="9525">
            <a:noFill/>
            <a:miter lim="800000"/>
            <a:headEnd/>
            <a:tailEnd/>
          </a:ln>
        </p:spPr>
      </p:pic>
      <p:pic>
        <p:nvPicPr>
          <p:cNvPr id="5" name="Рисунок 4" descr="http://www.demoscope.ru/weekly/2012/0523/img/a_graf02.jpg"/>
          <p:cNvPicPr/>
          <p:nvPr/>
        </p:nvPicPr>
        <p:blipFill>
          <a:blip r:embed="rId3"/>
          <a:srcRect/>
          <a:stretch>
            <a:fillRect/>
          </a:stretch>
        </p:blipFill>
        <p:spPr bwMode="auto">
          <a:xfrm>
            <a:off x="1142976" y="1357298"/>
            <a:ext cx="7715304" cy="500066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54032"/>
          </a:xfrm>
        </p:spPr>
        <p:txBody>
          <a:bodyPr>
            <a:normAutofit/>
          </a:bodyPr>
          <a:lstStyle/>
          <a:p>
            <a:r>
              <a:rPr lang="ru-RU" sz="2200" dirty="0" smtClean="0">
                <a:latin typeface="Times New Roman" pitchFamily="18" charset="0"/>
                <a:cs typeface="Times New Roman" pitchFamily="18" charset="0"/>
              </a:rPr>
              <a:t>Характеристика основных типов суицидального поведения</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285720" y="857232"/>
            <a:ext cx="8647968" cy="6000768"/>
          </a:xfrm>
        </p:spPr>
        <p:txBody>
          <a:bodyPr>
            <a:normAutofit lnSpcReduction="10000"/>
          </a:bodyPr>
          <a:lstStyle/>
          <a:p>
            <a:pPr algn="just">
              <a:buNone/>
            </a:pPr>
            <a:r>
              <a:rPr lang="ru-RU" sz="1600" b="1" dirty="0" smtClean="0">
                <a:latin typeface="Times New Roman" pitchFamily="18" charset="0"/>
                <a:cs typeface="Times New Roman" pitchFamily="18" charset="0"/>
              </a:rPr>
              <a:t>          Демонстративное суицидальное поведение </a:t>
            </a:r>
            <a:r>
              <a:rPr lang="ru-RU" sz="1600" dirty="0" smtClean="0">
                <a:latin typeface="Times New Roman" pitchFamily="18" charset="0"/>
                <a:cs typeface="Times New Roman" pitchFamily="18" charset="0"/>
              </a:rPr>
              <a:t>– это разыгрывание театральных сцен с изображением попыток самоубийства безо всякого намерения действительно покончить с собой, иногда с расчетом, что вовремя спасут. Все действия предпринимаются с целью привлечь или вернуть утраченное к себе внимание, разжалобить, вызвать сочувствие, избавиться от грозящих неприятностей (например, наказаний за совершенные правонарушения или проступки), или наконец, чтобы наказать обидчика, обратив на него возмущение окружающих, или доставить ему серьезные неприятности. Место, где совершается демонстрация, свидетельствует обычно о том, кому она адресована: дома – родным, в компании сверстников – кому-либо из ее членов, при аресте – властям, и т.п.</a:t>
            </a:r>
          </a:p>
          <a:p>
            <a:pPr algn="just">
              <a:buNone/>
            </a:pPr>
            <a:r>
              <a:rPr lang="ru-RU" sz="1600" dirty="0" smtClean="0">
                <a:latin typeface="Times New Roman" pitchFamily="18" charset="0"/>
                <a:cs typeface="Times New Roman" pitchFamily="18" charset="0"/>
              </a:rPr>
              <a:t>      Следует, учитывать, что демонстративные по замыслу действия вследствие </a:t>
            </a:r>
            <a:r>
              <a:rPr lang="ru-RU" sz="1600" dirty="0" smtClean="0">
                <a:latin typeface="Times New Roman" pitchFamily="18" charset="0"/>
                <a:cs typeface="Times New Roman" pitchFamily="18" charset="0"/>
              </a:rPr>
              <a:t>неосторожности, </a:t>
            </a:r>
            <a:r>
              <a:rPr lang="ru-RU" sz="1600" dirty="0" smtClean="0">
                <a:latin typeface="Times New Roman" pitchFamily="18" charset="0"/>
                <a:cs typeface="Times New Roman" pitchFamily="18" charset="0"/>
              </a:rPr>
              <a:t>неправильного расчета или иных случайностей могут обернуться роковыми последствиями. </a:t>
            </a:r>
          </a:p>
          <a:p>
            <a:pPr algn="just">
              <a:buNone/>
            </a:pPr>
            <a:r>
              <a:rPr lang="ru-RU" sz="1600" dirty="0" smtClean="0">
                <a:latin typeface="Times New Roman" pitchFamily="18" charset="0"/>
                <a:cs typeface="Times New Roman" pitchFamily="18" charset="0"/>
              </a:rPr>
              <a:t>     Наиболее частые способы, к которым прибегают подростки с данным типом поведения: порезы вен, отравление неядовитыми лекарствами, реже изображение попыток </a:t>
            </a:r>
            <a:r>
              <a:rPr lang="ru-RU" sz="1600" dirty="0" err="1" smtClean="0">
                <a:latin typeface="Times New Roman" pitchFamily="18" charset="0"/>
                <a:cs typeface="Times New Roman" pitchFamily="18" charset="0"/>
              </a:rPr>
              <a:t>самоповешения</a:t>
            </a:r>
            <a:r>
              <a:rPr lang="ru-RU" sz="1600" dirty="0" smtClean="0">
                <a:latin typeface="Times New Roman" pitchFamily="18" charset="0"/>
                <a:cs typeface="Times New Roman" pitchFamily="18" charset="0"/>
              </a:rPr>
              <a:t>.</a:t>
            </a:r>
          </a:p>
          <a:p>
            <a:pPr algn="just">
              <a:buNone/>
            </a:pPr>
            <a:r>
              <a:rPr lang="ru-RU" sz="1600" dirty="0" smtClean="0">
                <a:latin typeface="Times New Roman" pitchFamily="18" charset="0"/>
                <a:cs typeface="Times New Roman" pitchFamily="18" charset="0"/>
              </a:rPr>
              <a:t>      Причины демонстративного суицидального поведения:</a:t>
            </a:r>
          </a:p>
          <a:p>
            <a:pPr algn="just">
              <a:buNone/>
            </a:pPr>
            <a:r>
              <a:rPr lang="ru-RU" sz="1600" dirty="0" smtClean="0">
                <a:latin typeface="Times New Roman" pitchFamily="18" charset="0"/>
                <a:cs typeface="Times New Roman" pitchFamily="18" charset="0"/>
              </a:rPr>
              <a:t>                        -семейные проблемы – 50 %</a:t>
            </a:r>
          </a:p>
          <a:p>
            <a:pPr algn="just">
              <a:buNone/>
            </a:pPr>
            <a:r>
              <a:rPr lang="ru-RU" sz="1600" dirty="0" smtClean="0">
                <a:latin typeface="Times New Roman" pitchFamily="18" charset="0"/>
                <a:cs typeface="Times New Roman" pitchFamily="18" charset="0"/>
              </a:rPr>
              <a:t>                        -сексуальные проблемы – 21%</a:t>
            </a:r>
          </a:p>
          <a:p>
            <a:pPr algn="just">
              <a:buNone/>
            </a:pPr>
            <a:r>
              <a:rPr lang="ru-RU" sz="1600" dirty="0" smtClean="0">
                <a:latin typeface="Times New Roman" pitchFamily="18" charset="0"/>
                <a:cs typeface="Times New Roman" pitchFamily="18" charset="0"/>
              </a:rPr>
              <a:t>                        -школьные проблемы – 26%</a:t>
            </a:r>
          </a:p>
          <a:p>
            <a:pPr algn="just">
              <a:buNone/>
            </a:pPr>
            <a:r>
              <a:rPr lang="ru-RU" sz="1600" dirty="0" smtClean="0">
                <a:latin typeface="Times New Roman" pitchFamily="18" charset="0"/>
                <a:cs typeface="Times New Roman" pitchFamily="18" charset="0"/>
              </a:rPr>
              <a:t>                        -угроза за наказание – 12 %      </a:t>
            </a:r>
            <a:r>
              <a:rPr lang="ru-RU" sz="1600" b="1" dirty="0" smtClean="0">
                <a:latin typeface="Times New Roman" pitchFamily="18" charset="0"/>
                <a:cs typeface="Times New Roman" pitchFamily="18" charset="0"/>
              </a:rPr>
              <a:t>  </a:t>
            </a:r>
          </a:p>
          <a:p>
            <a:pPr algn="just">
              <a:buNone/>
            </a:pPr>
            <a:r>
              <a:rPr lang="ru-RU" sz="1600" dirty="0" smtClean="0">
                <a:latin typeface="Times New Roman" pitchFamily="18" charset="0"/>
                <a:cs typeface="Times New Roman" pitchFamily="18" charset="0"/>
              </a:rPr>
              <a:t>        По данным </a:t>
            </a:r>
            <a:r>
              <a:rPr lang="ru-RU" sz="1600" dirty="0" err="1" smtClean="0">
                <a:latin typeface="Times New Roman" pitchFamily="18" charset="0"/>
                <a:cs typeface="Times New Roman" pitchFamily="18" charset="0"/>
              </a:rPr>
              <a:t>А.Е.Личко</a:t>
            </a:r>
            <a:r>
              <a:rPr lang="ru-RU" sz="1600" dirty="0" smtClean="0">
                <a:latin typeface="Times New Roman" pitchFamily="18" charset="0"/>
                <a:cs typeface="Times New Roman" pitchFamily="18" charset="0"/>
              </a:rPr>
              <a:t> в 50%  демонстративного суицидального поведения имеет место </a:t>
            </a:r>
            <a:r>
              <a:rPr lang="ru-RU" sz="1600" dirty="0" err="1" smtClean="0">
                <a:latin typeface="Times New Roman" pitchFamily="18" charset="0"/>
                <a:cs typeface="Times New Roman" pitchFamily="18" charset="0"/>
              </a:rPr>
              <a:t>истероидная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истероидно-неустойчивая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гипертимно-неустойчивая</a:t>
            </a:r>
            <a:r>
              <a:rPr lang="ru-RU" sz="1600" dirty="0" smtClean="0">
                <a:latin typeface="Times New Roman" pitchFamily="18" charset="0"/>
                <a:cs typeface="Times New Roman" pitchFamily="18" charset="0"/>
              </a:rPr>
              <a:t> психопатия, в 32% случаев </a:t>
            </a:r>
            <a:r>
              <a:rPr lang="ru-RU" sz="1600" dirty="0" err="1" smtClean="0">
                <a:latin typeface="Times New Roman" pitchFamily="18" charset="0"/>
                <a:cs typeface="Times New Roman" pitchFamily="18" charset="0"/>
              </a:rPr>
              <a:t>эпилептоидный</a:t>
            </a:r>
            <a:r>
              <a:rPr lang="ru-RU" sz="1600" dirty="0" smtClean="0">
                <a:latin typeface="Times New Roman" pitchFamily="18" charset="0"/>
                <a:cs typeface="Times New Roman" pitchFamily="18" charset="0"/>
              </a:rPr>
              <a:t> и </a:t>
            </a:r>
            <a:r>
              <a:rPr lang="ru-RU" sz="1600" dirty="0" err="1" smtClean="0">
                <a:latin typeface="Times New Roman" pitchFamily="18" charset="0"/>
                <a:cs typeface="Times New Roman" pitchFamily="18" charset="0"/>
              </a:rPr>
              <a:t>эпилептоидно-истероидный</a:t>
            </a:r>
            <a:r>
              <a:rPr lang="ru-RU" sz="1600" dirty="0" smtClean="0">
                <a:latin typeface="Times New Roman" pitchFamily="18" charset="0"/>
                <a:cs typeface="Times New Roman" pitchFamily="18" charset="0"/>
              </a:rPr>
              <a:t> тип.    </a:t>
            </a:r>
            <a:endParaRPr lang="ru-RU"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Характеристика основных типов суицидального поведения</a:t>
            </a:r>
            <a:br>
              <a:rPr lang="ru-RU" sz="22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2200" dirty="0"/>
          </a:p>
        </p:txBody>
      </p:sp>
      <p:sp>
        <p:nvSpPr>
          <p:cNvPr id="3" name="Содержимое 2"/>
          <p:cNvSpPr>
            <a:spLocks noGrp="1"/>
          </p:cNvSpPr>
          <p:nvPr>
            <p:ph idx="1"/>
          </p:nvPr>
        </p:nvSpPr>
        <p:spPr>
          <a:xfrm>
            <a:off x="357158" y="1447800"/>
            <a:ext cx="8576530" cy="5838852"/>
          </a:xfrm>
        </p:spPr>
        <p:txBody>
          <a:bodyPr>
            <a:normAutofit/>
          </a:bodyPr>
          <a:lstStyle/>
          <a:p>
            <a:pPr algn="just">
              <a:buNone/>
            </a:pPr>
            <a:r>
              <a:rPr lang="ru-RU" sz="1600" b="1" dirty="0" smtClean="0">
                <a:latin typeface="Times New Roman" pitchFamily="18" charset="0"/>
                <a:cs typeface="Times New Roman" pitchFamily="18" charset="0"/>
              </a:rPr>
              <a:t>            Аффективное суицидальное поведение  </a:t>
            </a:r>
            <a:r>
              <a:rPr lang="ru-RU" sz="1600" dirty="0" smtClean="0">
                <a:latin typeface="Times New Roman" pitchFamily="18" charset="0"/>
                <a:cs typeface="Times New Roman" pitchFamily="18" charset="0"/>
              </a:rPr>
              <a:t>Сюда относятся суицидные попытки, совершаемые на высоте аффекта, который может длиться всего минуты, но иногда в силу напряженной ситуации может растягиваться на часы и сутки. В какой-то момент обычно мелькает мысли, чтобы расстаться с жизнью, или такая возможность допускается. Тем не менее здесь обычно имеется большой или меньший компонент </a:t>
            </a:r>
            <a:r>
              <a:rPr lang="ru-RU" sz="1600" dirty="0" err="1" smtClean="0">
                <a:latin typeface="Times New Roman" pitchFamily="18" charset="0"/>
                <a:cs typeface="Times New Roman" pitchFamily="18" charset="0"/>
              </a:rPr>
              <a:t>демонстративности</a:t>
            </a:r>
            <a:r>
              <a:rPr lang="ru-RU" sz="1600" dirty="0" smtClean="0">
                <a:latin typeface="Times New Roman" pitchFamily="18" charset="0"/>
                <a:cs typeface="Times New Roman" pitchFamily="18" charset="0"/>
              </a:rPr>
              <a:t>. Существует целая гамма переходов от импровизированного на высоте аффекта суицидального спектакля до почти лишенного всякой </a:t>
            </a:r>
            <a:r>
              <a:rPr lang="ru-RU" sz="1600" dirty="0" err="1" smtClean="0">
                <a:latin typeface="Times New Roman" pitchFamily="18" charset="0"/>
                <a:cs typeface="Times New Roman" pitchFamily="18" charset="0"/>
              </a:rPr>
              <a:t>демонстративности</a:t>
            </a:r>
            <a:r>
              <a:rPr lang="ru-RU" sz="1600" dirty="0" smtClean="0">
                <a:latin typeface="Times New Roman" pitchFamily="18" charset="0"/>
                <a:cs typeface="Times New Roman" pitchFamily="18" charset="0"/>
              </a:rPr>
              <a:t> истинного, хотя и мимолетного, желания покончить с собой.</a:t>
            </a:r>
          </a:p>
          <a:p>
            <a:pPr algn="just">
              <a:buNone/>
            </a:pPr>
            <a:r>
              <a:rPr lang="ru-RU" sz="1600" dirty="0" smtClean="0">
                <a:latin typeface="Times New Roman" pitchFamily="18" charset="0"/>
                <a:cs typeface="Times New Roman" pitchFamily="18" charset="0"/>
              </a:rPr>
              <a:t>      Наиболее частые способы, к которым прибегают подростки с данным типом поведения: попытки </a:t>
            </a:r>
            <a:r>
              <a:rPr lang="ru-RU" sz="1600" dirty="0" err="1" smtClean="0">
                <a:latin typeface="Times New Roman" pitchFamily="18" charset="0"/>
                <a:cs typeface="Times New Roman" pitchFamily="18" charset="0"/>
              </a:rPr>
              <a:t>самоповешения</a:t>
            </a:r>
            <a:r>
              <a:rPr lang="ru-RU" sz="1600" dirty="0" smtClean="0">
                <a:latin typeface="Times New Roman" pitchFamily="18" charset="0"/>
                <a:cs typeface="Times New Roman" pitchFamily="18" charset="0"/>
              </a:rPr>
              <a:t> или отравления, гораздо реже – к порезам вен.</a:t>
            </a:r>
          </a:p>
          <a:p>
            <a:pPr algn="just">
              <a:buNone/>
            </a:pPr>
            <a:r>
              <a:rPr lang="ru-RU" sz="1600" dirty="0" smtClean="0">
                <a:latin typeface="Times New Roman" pitchFamily="18" charset="0"/>
                <a:cs typeface="Times New Roman" pitchFamily="18" charset="0"/>
              </a:rPr>
              <a:t>      Причины аффективного суицидального поведения:</a:t>
            </a:r>
          </a:p>
          <a:p>
            <a:pPr algn="just">
              <a:buNone/>
            </a:pPr>
            <a:r>
              <a:rPr lang="ru-RU" sz="1600" dirty="0" smtClean="0">
                <a:latin typeface="Times New Roman" pitchFamily="18" charset="0"/>
                <a:cs typeface="Times New Roman" pitchFamily="18" charset="0"/>
              </a:rPr>
              <a:t>                        -семейные проблемы – 52 %</a:t>
            </a:r>
          </a:p>
          <a:p>
            <a:pPr algn="just">
              <a:buNone/>
            </a:pPr>
            <a:r>
              <a:rPr lang="ru-RU" sz="1600" dirty="0" smtClean="0">
                <a:latin typeface="Times New Roman" pitchFamily="18" charset="0"/>
                <a:cs typeface="Times New Roman" pitchFamily="18" charset="0"/>
              </a:rPr>
              <a:t>                        -сексуальные проблемы – 28%</a:t>
            </a:r>
          </a:p>
          <a:p>
            <a:pPr algn="just">
              <a:buNone/>
            </a:pPr>
            <a:r>
              <a:rPr lang="ru-RU" sz="1600" dirty="0" smtClean="0">
                <a:latin typeface="Times New Roman" pitchFamily="18" charset="0"/>
                <a:cs typeface="Times New Roman" pitchFamily="18" charset="0"/>
              </a:rPr>
              <a:t>                        -школьные проблемы – 29%</a:t>
            </a:r>
          </a:p>
          <a:p>
            <a:pPr algn="just">
              <a:buNone/>
            </a:pPr>
            <a:r>
              <a:rPr lang="ru-RU" sz="1600" dirty="0" smtClean="0">
                <a:latin typeface="Times New Roman" pitchFamily="18" charset="0"/>
                <a:cs typeface="Times New Roman" pitchFamily="18" charset="0"/>
              </a:rPr>
              <a:t>                        -угроза за наказание – 4 %    </a:t>
            </a:r>
          </a:p>
          <a:p>
            <a:pPr algn="just">
              <a:buNone/>
            </a:pPr>
            <a:r>
              <a:rPr lang="ru-RU" sz="1600" dirty="0" smtClean="0">
                <a:latin typeface="Times New Roman" pitchFamily="18" charset="0"/>
                <a:cs typeface="Times New Roman" pitchFamily="18" charset="0"/>
              </a:rPr>
              <a:t>В данном случае преобладает лабильный тип и </a:t>
            </a:r>
            <a:r>
              <a:rPr lang="ru-RU" sz="1600" dirty="0" err="1" smtClean="0">
                <a:latin typeface="Times New Roman" pitchFamily="18" charset="0"/>
                <a:cs typeface="Times New Roman" pitchFamily="18" charset="0"/>
              </a:rPr>
              <a:t>лабильно-истероидный</a:t>
            </a:r>
            <a:r>
              <a:rPr lang="ru-RU" sz="1600" dirty="0" smtClean="0">
                <a:latin typeface="Times New Roman" pitchFamily="18" charset="0"/>
                <a:cs typeface="Times New Roman" pitchFamily="18" charset="0"/>
              </a:rPr>
              <a:t> тип психопатии. </a:t>
            </a:r>
          </a:p>
          <a:p>
            <a:pPr algn="just">
              <a:buNone/>
            </a:pPr>
            <a:endParaRPr lang="ru-RU" sz="1600" dirty="0" smtClean="0">
              <a:latin typeface="Times New Roman" pitchFamily="18" charset="0"/>
              <a:cs typeface="Times New Roman" pitchFamily="18" charset="0"/>
            </a:endParaRPr>
          </a:p>
          <a:p>
            <a:pPr algn="just">
              <a:buNone/>
            </a:pPr>
            <a:r>
              <a:rPr lang="ru-RU" sz="1600" b="1"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8005026" cy="1214422"/>
          </a:xfrm>
        </p:spPr>
        <p:txBody>
          <a:bodyPr>
            <a:normAutofit/>
          </a:bodyPr>
          <a:lstStyle/>
          <a:p>
            <a:r>
              <a:rPr lang="ru-RU" sz="2400" dirty="0" smtClean="0">
                <a:latin typeface="Times New Roman" pitchFamily="18" charset="0"/>
                <a:cs typeface="Times New Roman" pitchFamily="18" charset="0"/>
              </a:rPr>
              <a:t>Характеристика основных типов суицидального поведения</a:t>
            </a: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продолжение</a:t>
            </a:r>
            <a:endParaRPr lang="ru-RU" sz="1800" dirty="0"/>
          </a:p>
        </p:txBody>
      </p:sp>
      <p:sp>
        <p:nvSpPr>
          <p:cNvPr id="3" name="Содержимое 2"/>
          <p:cNvSpPr>
            <a:spLocks noGrp="1"/>
          </p:cNvSpPr>
          <p:nvPr>
            <p:ph idx="1"/>
          </p:nvPr>
        </p:nvSpPr>
        <p:spPr>
          <a:xfrm>
            <a:off x="500034" y="1447800"/>
            <a:ext cx="8433654" cy="4800600"/>
          </a:xfrm>
        </p:spPr>
        <p:txBody>
          <a:bodyPr>
            <a:normAutofit/>
          </a:bodyPr>
          <a:lstStyle/>
          <a:p>
            <a:pPr algn="just">
              <a:buNone/>
            </a:pPr>
            <a:r>
              <a:rPr lang="ru-RU" sz="1600" b="1" dirty="0" smtClean="0">
                <a:latin typeface="Times New Roman" pitchFamily="18" charset="0"/>
                <a:cs typeface="Times New Roman" pitchFamily="18" charset="0"/>
              </a:rPr>
              <a:t>          Истинное суицидальное поведение  </a:t>
            </a:r>
            <a:r>
              <a:rPr lang="ru-RU" sz="1600" dirty="0" smtClean="0">
                <a:latin typeface="Times New Roman" pitchFamily="18" charset="0"/>
                <a:cs typeface="Times New Roman" pitchFamily="18" charset="0"/>
              </a:rPr>
              <a:t>Здесь имеет место обдуманное, нередко постепенно выношенное намерение покончить с собой. Поведение строится так, чтобы суицидная попытка, по представлению подростка,  была эффективной, чтобы суицидным действиям «не помешали». В оставленных записках обычно звучат идеи самообвинения, записки более адресованы самому себе, чем другим, или предназначены для того, чтобы избавить от обвинений близких.</a:t>
            </a:r>
          </a:p>
          <a:p>
            <a:pPr algn="just">
              <a:buNone/>
            </a:pP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Наиболее частый способы, к которым прибегают подростки с данным типом поведения </a:t>
            </a:r>
            <a:r>
              <a:rPr lang="ru-RU" sz="1600" dirty="0" err="1" smtClean="0">
                <a:latin typeface="Times New Roman" pitchFamily="18" charset="0"/>
                <a:cs typeface="Times New Roman" pitchFamily="18" charset="0"/>
              </a:rPr>
              <a:t>самоповешение</a:t>
            </a:r>
            <a:r>
              <a:rPr lang="ru-RU" sz="1600" dirty="0" smtClean="0">
                <a:latin typeface="Times New Roman" pitchFamily="18" charset="0"/>
                <a:cs typeface="Times New Roman" pitchFamily="18" charset="0"/>
              </a:rPr>
              <a:t>.</a:t>
            </a:r>
          </a:p>
          <a:p>
            <a:pPr algn="just">
              <a:buNone/>
            </a:pPr>
            <a:r>
              <a:rPr lang="ru-RU" sz="1600" dirty="0" smtClean="0">
                <a:latin typeface="Times New Roman" pitchFamily="18" charset="0"/>
                <a:cs typeface="Times New Roman" pitchFamily="18" charset="0"/>
              </a:rPr>
              <a:t>      Причины аффективного суицидального поведения:</a:t>
            </a:r>
          </a:p>
          <a:p>
            <a:pPr algn="just">
              <a:buNone/>
            </a:pPr>
            <a:r>
              <a:rPr lang="ru-RU" sz="1600" dirty="0" smtClean="0">
                <a:latin typeface="Times New Roman" pitchFamily="18" charset="0"/>
                <a:cs typeface="Times New Roman" pitchFamily="18" charset="0"/>
              </a:rPr>
              <a:t>                        -семейные проблемы –  13%</a:t>
            </a:r>
          </a:p>
          <a:p>
            <a:pPr algn="just">
              <a:buNone/>
            </a:pPr>
            <a:r>
              <a:rPr lang="ru-RU" sz="1600" dirty="0" smtClean="0">
                <a:latin typeface="Times New Roman" pitchFamily="18" charset="0"/>
                <a:cs typeface="Times New Roman" pitchFamily="18" charset="0"/>
              </a:rPr>
              <a:t>                        -сексуальные проблемы – 61% (Речь шла не о неудачной любви, а о переживании своей сексуальной неполноценности)</a:t>
            </a:r>
          </a:p>
          <a:p>
            <a:pPr algn="just">
              <a:buNone/>
            </a:pPr>
            <a:r>
              <a:rPr lang="ru-RU" sz="1600" dirty="0" smtClean="0">
                <a:latin typeface="Times New Roman" pitchFamily="18" charset="0"/>
                <a:cs typeface="Times New Roman" pitchFamily="18" charset="0"/>
              </a:rPr>
              <a:t>                        -школьные проблемы – 12%</a:t>
            </a:r>
          </a:p>
          <a:p>
            <a:pPr algn="just">
              <a:buNone/>
            </a:pPr>
            <a:r>
              <a:rPr lang="ru-RU" sz="1600" dirty="0" smtClean="0">
                <a:latin typeface="Times New Roman" pitchFamily="18" charset="0"/>
                <a:cs typeface="Times New Roman" pitchFamily="18" charset="0"/>
              </a:rPr>
              <a:t>                        -угроза за наказание – 0%    </a:t>
            </a:r>
          </a:p>
          <a:p>
            <a:pPr algn="just">
              <a:buNone/>
            </a:pPr>
            <a:r>
              <a:rPr lang="ru-RU" sz="1600" dirty="0" smtClean="0">
                <a:latin typeface="Times New Roman" pitchFamily="18" charset="0"/>
                <a:cs typeface="Times New Roman" pitchFamily="18" charset="0"/>
              </a:rPr>
              <a:t>В данном случае преобладает </a:t>
            </a:r>
            <a:r>
              <a:rPr lang="ru-RU" sz="1600" dirty="0" err="1" smtClean="0">
                <a:latin typeface="Times New Roman" pitchFamily="18" charset="0"/>
                <a:cs typeface="Times New Roman" pitchFamily="18" charset="0"/>
              </a:rPr>
              <a:t>сензитивный</a:t>
            </a:r>
            <a:r>
              <a:rPr lang="ru-RU" sz="1600" dirty="0" smtClean="0">
                <a:latin typeface="Times New Roman" pitchFamily="18" charset="0"/>
                <a:cs typeface="Times New Roman" pitchFamily="18" charset="0"/>
              </a:rPr>
              <a:t> и циклоидный тип. </a:t>
            </a:r>
            <a:endParaRPr lang="ru-RU" sz="1600" b="1"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normAutofit/>
          </a:bodyPr>
          <a:lstStyle/>
          <a:p>
            <a:r>
              <a:rPr lang="ru-RU" sz="2200" dirty="0" smtClean="0">
                <a:latin typeface="Times New Roman" pitchFamily="18" charset="0"/>
                <a:cs typeface="Times New Roman" pitchFamily="18" charset="0"/>
              </a:rPr>
              <a:t>Теории и причины суицида</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285720" y="928670"/>
            <a:ext cx="8647968" cy="7143800"/>
          </a:xfrm>
        </p:spPr>
        <p:txBody>
          <a:bodyPr>
            <a:noAutofit/>
          </a:bodyPr>
          <a:lstStyle/>
          <a:p>
            <a:pPr algn="just">
              <a:buNone/>
            </a:pPr>
            <a:r>
              <a:rPr lang="ru-RU" sz="1600" dirty="0" smtClean="0">
                <a:latin typeface="Times New Roman" pitchFamily="18" charset="0"/>
                <a:cs typeface="Times New Roman" pitchFamily="18" charset="0"/>
              </a:rPr>
              <a:t>        На сегодняшний день существуют множество психологических подходов для объяснения суицидального поведения наиболее точно и </a:t>
            </a:r>
            <a:r>
              <a:rPr lang="ru-RU" sz="1600" dirty="0" err="1" smtClean="0">
                <a:latin typeface="Times New Roman" pitchFamily="18" charset="0"/>
                <a:cs typeface="Times New Roman" pitchFamily="18" charset="0"/>
              </a:rPr>
              <a:t>аргументированно</a:t>
            </a:r>
            <a:r>
              <a:rPr lang="ru-RU" sz="1600" dirty="0" smtClean="0">
                <a:latin typeface="Times New Roman" pitchFamily="18" charset="0"/>
                <a:cs typeface="Times New Roman" pitchFamily="18" charset="0"/>
              </a:rPr>
              <a:t> суициды рассматриваются в концепции А.Г. </a:t>
            </a:r>
            <a:r>
              <a:rPr lang="ru-RU" sz="1600" dirty="0" err="1" smtClean="0">
                <a:latin typeface="Times New Roman" pitchFamily="18" charset="0"/>
                <a:cs typeface="Times New Roman" pitchFamily="18" charset="0"/>
              </a:rPr>
              <a:t>Амбрумовой</a:t>
            </a:r>
            <a:r>
              <a:rPr lang="ru-RU" sz="1600" dirty="0" smtClean="0">
                <a:latin typeface="Times New Roman" pitchFamily="18" charset="0"/>
                <a:cs typeface="Times New Roman" pitchFamily="18" charset="0"/>
              </a:rPr>
              <a:t>: суицидальное поведение она квалифицирует как "следствие социально-психологической </a:t>
            </a:r>
            <a:r>
              <a:rPr lang="ru-RU" sz="1600" dirty="0" err="1" smtClean="0">
                <a:latin typeface="Times New Roman" pitchFamily="18" charset="0"/>
                <a:cs typeface="Times New Roman" pitchFamily="18" charset="0"/>
              </a:rPr>
              <a:t>дезадаптации</a:t>
            </a:r>
            <a:r>
              <a:rPr lang="ru-RU" sz="1600" dirty="0" smtClean="0">
                <a:latin typeface="Times New Roman" pitchFamily="18" charset="0"/>
                <a:cs typeface="Times New Roman" pitchFamily="18" charset="0"/>
              </a:rPr>
              <a:t> личности в условиях переживаемого </a:t>
            </a:r>
            <a:r>
              <a:rPr lang="ru-RU" sz="1600" dirty="0" err="1" smtClean="0">
                <a:latin typeface="Times New Roman" pitchFamily="18" charset="0"/>
                <a:cs typeface="Times New Roman" pitchFamily="18" charset="0"/>
              </a:rPr>
              <a:t>микросоциального</a:t>
            </a:r>
            <a:r>
              <a:rPr lang="ru-RU" sz="1600" dirty="0" smtClean="0">
                <a:latin typeface="Times New Roman" pitchFamily="18" charset="0"/>
                <a:cs typeface="Times New Roman" pitchFamily="18" charset="0"/>
              </a:rPr>
              <a:t> конфликта". </a:t>
            </a:r>
          </a:p>
          <a:p>
            <a:pPr algn="just">
              <a:buNone/>
            </a:pPr>
            <a:r>
              <a:rPr lang="ru-RU" sz="1600" dirty="0" smtClean="0">
                <a:latin typeface="Times New Roman" pitchFamily="18" charset="0"/>
                <a:cs typeface="Times New Roman" pitchFamily="18" charset="0"/>
              </a:rPr>
              <a:t>       На сегодняшний день какого-либо общего объяснения причин самоубийства не существует. </a:t>
            </a:r>
          </a:p>
          <a:p>
            <a:pPr algn="just">
              <a:buNone/>
            </a:pPr>
            <a:r>
              <a:rPr lang="ru-RU" sz="1600" dirty="0" smtClean="0">
                <a:latin typeface="Times New Roman" pitchFamily="18" charset="0"/>
                <a:cs typeface="Times New Roman" pitchFamily="18" charset="0"/>
              </a:rPr>
              <a:t>       Примерно у половины молодых людей, совершивших попытки самоубийства, один из родителей либо умер, либо покинул семью. Хуже обстоят дела в тех случаях, когда один или оба родителя ведут </a:t>
            </a:r>
            <a:r>
              <a:rPr lang="ru-RU" sz="1600" dirty="0" err="1" smtClean="0">
                <a:latin typeface="Times New Roman" pitchFamily="18" charset="0"/>
                <a:cs typeface="Times New Roman" pitchFamily="18" charset="0"/>
              </a:rPr>
              <a:t>антисоциальный</a:t>
            </a:r>
            <a:r>
              <a:rPr lang="ru-RU" sz="1600" dirty="0" smtClean="0">
                <a:latin typeface="Times New Roman" pitchFamily="18" charset="0"/>
                <a:cs typeface="Times New Roman" pitchFamily="18" charset="0"/>
              </a:rPr>
              <a:t> образ жизни либо отец часто отсутствует или играет пассивную роль при властной и деспотичной матери. В таких семьях царит напряженная атмосфера, борьба "отцов и детей" обострена. Подросток не находит иных способов решения своих проблем и останавливается на суицидальном.</a:t>
            </a:r>
          </a:p>
          <a:p>
            <a:pPr algn="just">
              <a:buNone/>
            </a:pPr>
            <a:r>
              <a:rPr lang="ru-RU" sz="1600" dirty="0" smtClean="0">
                <a:latin typeface="Times New Roman" pitchFamily="18" charset="0"/>
                <a:cs typeface="Times New Roman" pitchFamily="18" charset="0"/>
              </a:rPr>
              <a:t>     ОСНОВНАЯ ПРИЧИНА СУИЦИДА У ДЕТЕЙ И ПОДРОСТКОВ - ДЛИТЕЛЬНАЯ </a:t>
            </a:r>
            <a:r>
              <a:rPr lang="ru-RU" sz="1600" b="1" dirty="0" smtClean="0">
                <a:latin typeface="Times New Roman" pitchFamily="18" charset="0"/>
                <a:cs typeface="Times New Roman" pitchFamily="18" charset="0"/>
              </a:rPr>
              <a:t>КОНФЛИКТНАЯ СИТУАЦИЯ В СЕМЬЕ</a:t>
            </a:r>
          </a:p>
          <a:p>
            <a:pPr algn="just">
              <a:buNone/>
            </a:pPr>
            <a:r>
              <a:rPr lang="ru-RU" sz="1600" dirty="0" smtClean="0">
                <a:latin typeface="Times New Roman" pitchFamily="18" charset="0"/>
                <a:cs typeface="Times New Roman" pitchFamily="18" charset="0"/>
              </a:rPr>
              <a:t>      В то же время один из сильных факторов, удерживающих молодых в жизни, - именно отношения с родителями, но построенные на основе доверия, в которых мать и отец относятся к своему ребенку, как к партнеру. В таких случаях, как правило, формируются внутренние защитные механизмы, предохраняющие подростка от мыслей о самоубийстве. </a:t>
            </a:r>
          </a:p>
          <a:p>
            <a:pPr algn="just"/>
            <a:r>
              <a:rPr lang="ru-RU" sz="1600" dirty="0" smtClean="0">
                <a:latin typeface="Times New Roman" pitchFamily="18" charset="0"/>
                <a:cs typeface="Times New Roman" pitchFamily="18" charset="0"/>
              </a:rPr>
              <a:t> </a:t>
            </a:r>
          </a:p>
          <a:p>
            <a:pPr algn="just">
              <a:buNone/>
            </a:pPr>
            <a:endParaRPr lang="ru-RU" sz="1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011222"/>
          </a:xfrm>
        </p:spPr>
        <p:txBody>
          <a:bodyPr>
            <a:normAutofit/>
          </a:bodyPr>
          <a:lstStyle/>
          <a:p>
            <a:r>
              <a:rPr lang="ru-RU" sz="2200" dirty="0" smtClean="0">
                <a:latin typeface="Times New Roman" pitchFamily="18" charset="0"/>
                <a:cs typeface="Times New Roman" pitchFamily="18" charset="0"/>
              </a:rPr>
              <a:t>Теории и причины суицида</a:t>
            </a:r>
            <a:br>
              <a:rPr lang="ru-RU" sz="22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357158" y="1214422"/>
            <a:ext cx="8576530" cy="5286412"/>
          </a:xfrm>
        </p:spPr>
        <p:txBody>
          <a:bodyPr>
            <a:noAutofit/>
          </a:bodyPr>
          <a:lstStyle/>
          <a:p>
            <a:pPr algn="just">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Школьные" причины </a:t>
            </a:r>
            <a:r>
              <a:rPr lang="ru-RU" sz="1600" dirty="0" smtClean="0">
                <a:latin typeface="Times New Roman" pitchFamily="18" charset="0"/>
                <a:cs typeface="Times New Roman" pitchFamily="18" charset="0"/>
              </a:rPr>
              <a:t>суицидального поведения обычно связаны с отношениями с преподавателями и администрацией учебного заведения. К сожалению, нередко именно в школе формируются такие важные социальные запросы подростка, как потребность в положительной оценке значимых для него взрослых (поскольку следствием негативной оценки педагога часто бывает отрицательная оценка родителей), в самоуважении (низкая успеваемость обычно ассоциируется с недостаточным уровнем развития способностей и интеллекта), в общении (в юном возрасте мнение учителя в значительной степени определяет мнение коллектива, а низкие отметки не способствуют улучшению положения ученика в системе межличностных отношений в классе)</a:t>
            </a:r>
          </a:p>
          <a:p>
            <a:pPr algn="just">
              <a:buNone/>
            </a:pPr>
            <a:r>
              <a:rPr lang="ru-RU" sz="1600" b="1" dirty="0" smtClean="0">
                <a:latin typeface="Times New Roman" pitchFamily="18" charset="0"/>
                <a:cs typeface="Times New Roman" pitchFamily="18" charset="0"/>
              </a:rPr>
              <a:t>     Отношения со сверстниками</a:t>
            </a:r>
            <a:r>
              <a:rPr lang="ru-RU" sz="1600" dirty="0" smtClean="0">
                <a:latin typeface="Times New Roman" pitchFamily="18" charset="0"/>
                <a:cs typeface="Times New Roman" pitchFamily="18" charset="0"/>
              </a:rPr>
              <a:t> (особенно противоположного пола) - весьма значимый фактор суицидального поведения подростков. Одним из объяснений важности этих отношений служит чрезмерная зависимость от другого человека, возникающая обычно как компенсация плохих отношений со своими родителями из-за постоянных конфликтов или отсутствия контакта с ними. Бывает, что отношения с другом или подругой становятся столь эмоционально необходимыми (по типу "я не могу жить без тебя"), что любое охлаждение привязанности, а тем более измена, уход к другому воспринимаются либо как унижение чувства собственного достоинства, либо как невосполнимая утрата, лишающая смысла дальнейшую жизнь.  </a:t>
            </a:r>
          </a:p>
          <a:p>
            <a:pPr algn="just"/>
            <a:endParaRPr lang="ru-RU"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500042"/>
            <a:ext cx="7719274" cy="1285884"/>
          </a:xfrm>
        </p:spPr>
        <p:txBody>
          <a:bodyPr>
            <a:normAutofit/>
          </a:bodyPr>
          <a:lstStyle/>
          <a:p>
            <a:r>
              <a:rPr lang="ru-RU" sz="2200" dirty="0" smtClean="0">
                <a:latin typeface="Times New Roman" pitchFamily="18" charset="0"/>
                <a:cs typeface="Times New Roman" pitchFamily="18" charset="0"/>
              </a:rPr>
              <a:t>Теории и причины суицида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357158" y="1643050"/>
            <a:ext cx="8576530" cy="4786346"/>
          </a:xfrm>
        </p:spPr>
        <p:txBody>
          <a:bodyPr>
            <a:normAutofit lnSpcReduction="10000"/>
          </a:bodyPr>
          <a:lstStyle/>
          <a:p>
            <a:endParaRPr lang="ru-RU" dirty="0" smtClean="0">
              <a:latin typeface="Times New Roman" pitchFamily="18" charset="0"/>
              <a:cs typeface="Times New Roman" pitchFamily="18" charset="0"/>
            </a:endParaRPr>
          </a:p>
          <a:p>
            <a:pPr algn="just">
              <a:buNone/>
            </a:pPr>
            <a:r>
              <a:rPr lang="ru-RU" sz="34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Существенным фактором, влияющими на самоубийства является запрещенная информация, распространяемая в сети «Интернет». Поэтому важнейшей задачей является реализация правовых механизмов, содержащихся в Федеральном законе от 27.07.2006 № 149-ФЗ «Об информации, информационных технологиях и о защите информации» и постановлении Правительства Российской Федерации от 26.10.2012 № 1101, в соответствии с которым </a:t>
            </a:r>
            <a:r>
              <a:rPr lang="ru-RU" sz="1600" dirty="0" err="1" smtClean="0">
                <a:latin typeface="Times New Roman" pitchFamily="18" charset="0"/>
                <a:cs typeface="Times New Roman" pitchFamily="18" charset="0"/>
              </a:rPr>
              <a:t>Роспотребнадзором</a:t>
            </a:r>
            <a:r>
              <a:rPr lang="ru-RU" sz="1600" dirty="0" smtClean="0">
                <a:latin typeface="Times New Roman" pitchFamily="18" charset="0"/>
                <a:cs typeface="Times New Roman" pitchFamily="18" charset="0"/>
              </a:rPr>
              <a:t> ведется постоянная работа по принятию решений, являющихся основанием для ограничения доступа к информации и материалам, содержащихся в сети «Интернет» о способах самоубийства и призывах к его совершению. Федеральный закон от сентября 2012 года «О защите детей от информации, причиняющей вред их здоровью и развитию» предусматривает создание единого реестра сайтов, содержащих запрещенную информацию. В первую очередь это детская порнография, инструкции по приготовлению наркотиков и информация о способах самоубийства.</a:t>
            </a:r>
            <a:r>
              <a:rPr lang="ru-RU" sz="1600" b="1" u="sng" dirty="0" smtClean="0"/>
              <a:t/>
            </a:r>
            <a:br>
              <a:rPr lang="ru-RU" sz="1600" b="1" u="sng" dirty="0" smtClean="0"/>
            </a:br>
            <a:r>
              <a:rPr lang="ru-RU" sz="1600" dirty="0" smtClean="0"/>
              <a:t/>
            </a:r>
            <a:br>
              <a:rPr lang="ru-RU" sz="1600" dirty="0" smtClean="0"/>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Основные мотивы суицидального поведения у подростков</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447800"/>
            <a:ext cx="8147902" cy="4800600"/>
          </a:xfrm>
        </p:spPr>
        <p:txBody>
          <a:bodyPr>
            <a:normAutofit fontScale="70000" lnSpcReduction="20000"/>
          </a:bodyPr>
          <a:lstStyle/>
          <a:p>
            <a:pPr lvl="0" algn="just">
              <a:buNone/>
            </a:pPr>
            <a:r>
              <a:rPr lang="ru-RU" sz="2900" dirty="0" smtClean="0">
                <a:latin typeface="Times New Roman" pitchFamily="18" charset="0"/>
                <a:cs typeface="Times New Roman" pitchFamily="18" charset="0"/>
              </a:rPr>
              <a:t>- суицидальная попытка как способ попросить помощи (получить внимание, любовь);</a:t>
            </a:r>
          </a:p>
          <a:p>
            <a:pPr lvl="0" algn="just">
              <a:buNone/>
            </a:pPr>
            <a:r>
              <a:rPr lang="ru-RU" sz="2900" dirty="0" smtClean="0">
                <a:latin typeface="Times New Roman" pitchFamily="18" charset="0"/>
                <a:cs typeface="Times New Roman" pitchFamily="18" charset="0"/>
              </a:rPr>
              <a:t>- переживание обиды, одиночества, непонимания;</a:t>
            </a:r>
          </a:p>
          <a:p>
            <a:pPr lvl="0" algn="just">
              <a:buNone/>
            </a:pPr>
            <a:r>
              <a:rPr lang="ru-RU" sz="2900" dirty="0" smtClean="0">
                <a:latin typeface="Times New Roman" pitchFamily="18" charset="0"/>
                <a:cs typeface="Times New Roman" pitchFamily="18" charset="0"/>
              </a:rPr>
              <a:t>- любовные неудачи, неразделенные чувства или ревность;</a:t>
            </a:r>
          </a:p>
          <a:p>
            <a:pPr lvl="0" algn="just">
              <a:buNone/>
            </a:pPr>
            <a:r>
              <a:rPr lang="ru-RU" sz="2900" dirty="0" smtClean="0">
                <a:latin typeface="Times New Roman" pitchFamily="18" charset="0"/>
                <a:cs typeface="Times New Roman" pitchFamily="18" charset="0"/>
              </a:rPr>
              <a:t>- чувство мести, злобы, протеста;</a:t>
            </a:r>
          </a:p>
          <a:p>
            <a:pPr lvl="0" algn="just">
              <a:buNone/>
            </a:pPr>
            <a:r>
              <a:rPr lang="ru-RU" sz="2900" dirty="0" smtClean="0">
                <a:latin typeface="Times New Roman" pitchFamily="18" charset="0"/>
                <a:cs typeface="Times New Roman" pitchFamily="18" charset="0"/>
              </a:rPr>
              <a:t>- подражание героям книг, фильмов, эстрадным кумирам;</a:t>
            </a:r>
          </a:p>
          <a:p>
            <a:pPr lvl="0" algn="just">
              <a:buNone/>
            </a:pPr>
            <a:r>
              <a:rPr lang="ru-RU" sz="2900" dirty="0" smtClean="0">
                <a:latin typeface="Times New Roman" pitchFamily="18" charset="0"/>
                <a:cs typeface="Times New Roman" pitchFamily="18" charset="0"/>
              </a:rPr>
              <a:t>- страх наказания;</a:t>
            </a:r>
          </a:p>
          <a:p>
            <a:pPr lvl="0" algn="just">
              <a:buNone/>
            </a:pPr>
            <a:r>
              <a:rPr lang="ru-RU" sz="2900" dirty="0" smtClean="0">
                <a:latin typeface="Times New Roman" pitchFamily="18" charset="0"/>
                <a:cs typeface="Times New Roman" pitchFamily="18" charset="0"/>
              </a:rPr>
              <a:t>- </a:t>
            </a:r>
            <a:r>
              <a:rPr lang="ru-RU" sz="2900" dirty="0" smtClean="0">
                <a:latin typeface="Times New Roman" pitchFamily="18" charset="0"/>
                <a:cs typeface="Times New Roman" pitchFamily="18" charset="0"/>
              </a:rPr>
              <a:t>избегание </a:t>
            </a:r>
            <a:r>
              <a:rPr lang="ru-RU" sz="2900" dirty="0" smtClean="0">
                <a:latin typeface="Times New Roman" pitchFamily="18" charset="0"/>
                <a:cs typeface="Times New Roman" pitchFamily="18" charset="0"/>
              </a:rPr>
              <a:t>трудных ситуаций;</a:t>
            </a:r>
          </a:p>
          <a:p>
            <a:pPr algn="just">
              <a:buNone/>
            </a:pPr>
            <a:r>
              <a:rPr lang="ru-RU" sz="2900" dirty="0" smtClean="0">
                <a:latin typeface="Times New Roman" pitchFamily="18" charset="0"/>
                <a:cs typeface="Times New Roman" pitchFamily="18" charset="0"/>
              </a:rPr>
              <a:t>          Некоторые подростки считают самоубийство проявлением мужества и силы духа, на самом деле это слабость, примитивность мышления (незнание как отреагировать на проблему). Мотивом самоубийства у подростков чаще всего является протест, желание отомстить за нелюбовь и призыв к помощи. Среди тех, кто намерился совершить суицид, от 70 до 75 % тем или иным образом раскрывают свои стремления.</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42852"/>
            <a:ext cx="7498080" cy="642942"/>
          </a:xfrm>
        </p:spPr>
        <p:txBody>
          <a:bodyPr>
            <a:normAutofit/>
          </a:bodyPr>
          <a:lstStyle/>
          <a:p>
            <a:r>
              <a:rPr lang="ru-RU" sz="2200" dirty="0" smtClean="0">
                <a:latin typeface="Times New Roman" pitchFamily="18" charset="0"/>
                <a:cs typeface="Times New Roman" pitchFamily="18" charset="0"/>
              </a:rPr>
              <a:t>Признаки суицидального поведения подростков</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928662" y="857232"/>
            <a:ext cx="8072494" cy="6000768"/>
          </a:xfrm>
        </p:spPr>
        <p:txBody>
          <a:bodyPr>
            <a:normAutofit fontScale="25000" lnSpcReduction="20000"/>
          </a:bodyPr>
          <a:lstStyle/>
          <a:p>
            <a:pPr algn="just">
              <a:buNone/>
            </a:pPr>
            <a:r>
              <a:rPr lang="ru-RU" sz="6400" b="1" dirty="0" smtClean="0">
                <a:latin typeface="Times New Roman" pitchFamily="18" charset="0"/>
                <a:cs typeface="Times New Roman" pitchFamily="18" charset="0"/>
              </a:rPr>
              <a:t>       Словесные признаки</a:t>
            </a:r>
            <a:endParaRPr lang="ru-RU" sz="6400" dirty="0" smtClean="0">
              <a:latin typeface="Times New Roman" pitchFamily="18" charset="0"/>
              <a:cs typeface="Times New Roman" pitchFamily="18" charset="0"/>
            </a:endParaRPr>
          </a:p>
          <a:p>
            <a:pPr algn="just">
              <a:buNone/>
            </a:pPr>
            <a:r>
              <a:rPr lang="ru-RU" sz="6400" dirty="0" smtClean="0">
                <a:latin typeface="Times New Roman" pitchFamily="18" charset="0"/>
                <a:cs typeface="Times New Roman" pitchFamily="18" charset="0"/>
              </a:rPr>
              <a:t>    Человек, готовящийся совершить самоубийство, часто говорит о своем душевном состоянии. Он или она могут:</a:t>
            </a:r>
          </a:p>
          <a:p>
            <a:pPr lvl="0" algn="just">
              <a:buNone/>
            </a:pPr>
            <a:r>
              <a:rPr lang="ru-RU" sz="6400" dirty="0" smtClean="0">
                <a:latin typeface="Times New Roman" pitchFamily="18" charset="0"/>
                <a:cs typeface="Times New Roman" pitchFamily="18" charset="0"/>
              </a:rPr>
              <a:t>1. Прямо и явно говорит о смерти: «Я собираюсь покончить с собой»; «Я не могу так дальше жить».</a:t>
            </a:r>
          </a:p>
          <a:p>
            <a:pPr lvl="0" algn="just">
              <a:buNone/>
            </a:pPr>
            <a:r>
              <a:rPr lang="ru-RU" sz="6400" dirty="0" smtClean="0">
                <a:latin typeface="Times New Roman" pitchFamily="18" charset="0"/>
                <a:cs typeface="Times New Roman" pitchFamily="18" charset="0"/>
              </a:rPr>
              <a:t>2. Косвенно намекать о своем намерении: «Я больше не буду ни для кого проблемой»; «Тебе больше не придется обо мне волноваться».</a:t>
            </a:r>
          </a:p>
          <a:p>
            <a:pPr lvl="0" algn="just">
              <a:buNone/>
            </a:pPr>
            <a:r>
              <a:rPr lang="ru-RU" sz="6400" dirty="0" smtClean="0">
                <a:latin typeface="Times New Roman" pitchFamily="18" charset="0"/>
                <a:cs typeface="Times New Roman" pitchFamily="18" charset="0"/>
              </a:rPr>
              <a:t>3. Много шутить на тему самоубийства.</a:t>
            </a:r>
          </a:p>
          <a:p>
            <a:pPr lvl="0" algn="just">
              <a:buNone/>
            </a:pPr>
            <a:r>
              <a:rPr lang="ru-RU" sz="6400" dirty="0" smtClean="0">
                <a:latin typeface="Times New Roman" pitchFamily="18" charset="0"/>
                <a:cs typeface="Times New Roman" pitchFamily="18" charset="0"/>
              </a:rPr>
              <a:t>4. Проявлять нездоровую заинтересованность вопросами смерти.</a:t>
            </a:r>
          </a:p>
          <a:p>
            <a:pPr algn="just">
              <a:buNone/>
            </a:pPr>
            <a:r>
              <a:rPr lang="ru-RU" sz="6400" b="1" dirty="0" smtClean="0">
                <a:latin typeface="Times New Roman" pitchFamily="18" charset="0"/>
                <a:cs typeface="Times New Roman" pitchFamily="18" charset="0"/>
              </a:rPr>
              <a:t>       Поведенческие признаки</a:t>
            </a:r>
            <a:endParaRPr lang="ru-RU" sz="6400" dirty="0" smtClean="0">
              <a:latin typeface="Times New Roman" pitchFamily="18" charset="0"/>
              <a:cs typeface="Times New Roman" pitchFamily="18" charset="0"/>
            </a:endParaRPr>
          </a:p>
          <a:p>
            <a:pPr lvl="0" algn="just">
              <a:buNone/>
            </a:pPr>
            <a:r>
              <a:rPr lang="ru-RU" sz="6400" dirty="0" smtClean="0">
                <a:latin typeface="Times New Roman" pitchFamily="18" charset="0"/>
                <a:cs typeface="Times New Roman" pitchFamily="18" charset="0"/>
              </a:rPr>
              <a:t>1. Раздавать другим вещи, имеющие большую личную </a:t>
            </a:r>
            <a:r>
              <a:rPr lang="ru-RU" sz="6400" dirty="0" err="1" smtClean="0">
                <a:latin typeface="Times New Roman" pitchFamily="18" charset="0"/>
                <a:cs typeface="Times New Roman" pitchFamily="18" charset="0"/>
              </a:rPr>
              <a:t>значимость,окончательно</a:t>
            </a:r>
            <a:r>
              <a:rPr lang="ru-RU" sz="6400" dirty="0" smtClean="0">
                <a:latin typeface="Times New Roman" pitchFamily="18" charset="0"/>
                <a:cs typeface="Times New Roman" pitchFamily="18" charset="0"/>
              </a:rPr>
              <a:t> приводить в порядок дела, мириться с давними врагами.</a:t>
            </a:r>
          </a:p>
          <a:p>
            <a:pPr lvl="0" algn="just">
              <a:buNone/>
            </a:pPr>
            <a:r>
              <a:rPr lang="ru-RU" sz="6400" dirty="0" smtClean="0">
                <a:latin typeface="Times New Roman" pitchFamily="18" charset="0"/>
                <a:cs typeface="Times New Roman" pitchFamily="18" charset="0"/>
              </a:rPr>
              <a:t>2. Демонстрировать радикальные перемены в поведении, такие, как:</a:t>
            </a:r>
          </a:p>
          <a:p>
            <a:pPr lvl="1" algn="just"/>
            <a:r>
              <a:rPr lang="ru-RU" sz="6400" dirty="0" smtClean="0">
                <a:latin typeface="Times New Roman" pitchFamily="18" charset="0"/>
                <a:cs typeface="Times New Roman" pitchFamily="18" charset="0"/>
              </a:rPr>
              <a:t>в еде - есть слишком мало или слишком много;</a:t>
            </a:r>
          </a:p>
          <a:p>
            <a:pPr lvl="1" algn="just"/>
            <a:r>
              <a:rPr lang="ru-RU" sz="6400" dirty="0" smtClean="0">
                <a:latin typeface="Times New Roman" pitchFamily="18" charset="0"/>
                <a:cs typeface="Times New Roman" pitchFamily="18" charset="0"/>
              </a:rPr>
              <a:t>во сне - спать слишком мало или слишком много;</a:t>
            </a:r>
          </a:p>
          <a:p>
            <a:pPr lvl="1" algn="just"/>
            <a:r>
              <a:rPr lang="ru-RU" sz="6400" dirty="0" smtClean="0">
                <a:latin typeface="Times New Roman" pitchFamily="18" charset="0"/>
                <a:cs typeface="Times New Roman" pitchFamily="18" charset="0"/>
              </a:rPr>
              <a:t>во внешнем виде — стать неряшливым;</a:t>
            </a:r>
          </a:p>
          <a:p>
            <a:pPr lvl="1" algn="just"/>
            <a:r>
              <a:rPr lang="ru-RU" sz="6400" dirty="0" smtClean="0">
                <a:latin typeface="Times New Roman" pitchFamily="18" charset="0"/>
                <a:cs typeface="Times New Roman" pitchFamily="18" charset="0"/>
              </a:rPr>
              <a:t>в школьных привычках — пропускать занятия, не выполнять домашние задания,</a:t>
            </a:r>
          </a:p>
          <a:p>
            <a:pPr lvl="1" algn="just"/>
            <a:r>
              <a:rPr lang="ru-RU" sz="6400" dirty="0" smtClean="0">
                <a:latin typeface="Times New Roman" pitchFamily="18" charset="0"/>
                <a:cs typeface="Times New Roman" pitchFamily="18" charset="0"/>
              </a:rPr>
              <a:t>избегать общения с одноклассниками; проявлять раздражительность, угрюмость; находиться в подавленном настроении; замкнуться от семьи и друзей; быть чрезмерно деятельным или, наоборот, безразличным к окружающему миру; ощущать попеременно, то внезапную эйфорию, то приступы отчаяния.</a:t>
            </a:r>
          </a:p>
          <a:p>
            <a:pPr lvl="0" algn="just">
              <a:buNone/>
            </a:pPr>
            <a:r>
              <a:rPr lang="ru-RU" sz="6400" dirty="0" smtClean="0">
                <a:latin typeface="Times New Roman" pitchFamily="18" charset="0"/>
                <a:cs typeface="Times New Roman" pitchFamily="18" charset="0"/>
              </a:rPr>
              <a:t>3. Проявлять признаки беспомощности, безнадежности и отчаяния.</a:t>
            </a:r>
          </a:p>
          <a:p>
            <a:pPr algn="just">
              <a:buNone/>
            </a:pPr>
            <a:r>
              <a:rPr lang="ru-RU" sz="6400" dirty="0" smtClean="0">
                <a:latin typeface="Times New Roman" pitchFamily="18" charset="0"/>
                <a:cs typeface="Times New Roman" pitchFamily="18" charset="0"/>
              </a:rPr>
              <a:t> </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Признаки суицидального поведения</a:t>
            </a:r>
            <a:endParaRPr lang="ru-RU" sz="2200" dirty="0"/>
          </a:p>
        </p:txBody>
      </p:sp>
      <p:sp>
        <p:nvSpPr>
          <p:cNvPr id="3" name="Содержимое 2"/>
          <p:cNvSpPr>
            <a:spLocks noGrp="1"/>
          </p:cNvSpPr>
          <p:nvPr>
            <p:ph idx="1"/>
          </p:nvPr>
        </p:nvSpPr>
        <p:spPr>
          <a:xfrm>
            <a:off x="857224" y="1447800"/>
            <a:ext cx="8076464" cy="4800600"/>
          </a:xfrm>
        </p:spPr>
        <p:txBody>
          <a:bodyPr>
            <a:normAutofit fontScale="62500" lnSpcReduction="20000"/>
          </a:bodyPr>
          <a:lstStyle/>
          <a:p>
            <a:pPr algn="just">
              <a:buNone/>
            </a:pPr>
            <a:r>
              <a:rPr lang="ru-RU" sz="2900" b="1" dirty="0" smtClean="0">
                <a:latin typeface="Times New Roman" pitchFamily="18" charset="0"/>
                <a:cs typeface="Times New Roman" pitchFamily="18" charset="0"/>
              </a:rPr>
              <a:t> Ситуационные признаки</a:t>
            </a:r>
            <a:endParaRPr lang="ru-RU" sz="2900" dirty="0" smtClean="0">
              <a:latin typeface="Times New Roman" pitchFamily="18" charset="0"/>
              <a:cs typeface="Times New Roman" pitchFamily="18" charset="0"/>
            </a:endParaRPr>
          </a:p>
          <a:p>
            <a:pPr algn="just">
              <a:buNone/>
            </a:pPr>
            <a:r>
              <a:rPr lang="ru-RU" sz="2900" dirty="0" smtClean="0">
                <a:latin typeface="Times New Roman" pitchFamily="18" charset="0"/>
                <a:cs typeface="Times New Roman" pitchFamily="18" charset="0"/>
              </a:rPr>
              <a:t>Человек может решиться на самоубийство, если:</a:t>
            </a:r>
          </a:p>
          <a:p>
            <a:pPr lvl="0" algn="just">
              <a:buNone/>
            </a:pPr>
            <a:r>
              <a:rPr lang="ru-RU" sz="2900" dirty="0" smtClean="0">
                <a:latin typeface="Times New Roman" pitchFamily="18" charset="0"/>
                <a:cs typeface="Times New Roman" pitchFamily="18" charset="0"/>
              </a:rPr>
              <a:t>• Социально изолирован (не имеет друзей или имеет только одного друга), чувствует себя отверженным.</a:t>
            </a:r>
          </a:p>
          <a:p>
            <a:pPr lvl="0" algn="just">
              <a:buNone/>
            </a:pPr>
            <a:r>
              <a:rPr lang="ru-RU" sz="2900" dirty="0" smtClean="0">
                <a:latin typeface="Times New Roman" pitchFamily="18" charset="0"/>
                <a:cs typeface="Times New Roman" pitchFamily="18" charset="0"/>
              </a:rPr>
              <a:t>• Живет в нестабильном окружении (серьезный кризис в семье — в отношениях с родителями или родителей друг с другом; алкоголизм — личная или семейная проблема);</a:t>
            </a:r>
          </a:p>
          <a:p>
            <a:pPr lvl="0" algn="just">
              <a:buNone/>
            </a:pPr>
            <a:r>
              <a:rPr lang="ru-RU" sz="2900" dirty="0" smtClean="0">
                <a:latin typeface="Times New Roman" pitchFamily="18" charset="0"/>
                <a:cs typeface="Times New Roman" pitchFamily="18" charset="0"/>
              </a:rPr>
              <a:t>• Ощущает себя жертвой насилия - физического сексуального или эмоционального.</a:t>
            </a:r>
          </a:p>
          <a:p>
            <a:pPr lvl="0" algn="just">
              <a:buNone/>
            </a:pPr>
            <a:r>
              <a:rPr lang="ru-RU" sz="2900" dirty="0" smtClean="0">
                <a:latin typeface="Times New Roman" pitchFamily="18" charset="0"/>
                <a:cs typeface="Times New Roman" pitchFamily="18" charset="0"/>
              </a:rPr>
              <a:t>• Предпринимал раньше попытки суицида.</a:t>
            </a:r>
          </a:p>
          <a:p>
            <a:pPr lvl="0" algn="just">
              <a:buNone/>
            </a:pPr>
            <a:r>
              <a:rPr lang="ru-RU" sz="2900" dirty="0" smtClean="0">
                <a:latin typeface="Times New Roman" pitchFamily="18" charset="0"/>
                <a:cs typeface="Times New Roman" pitchFamily="18" charset="0"/>
              </a:rPr>
              <a:t>• Имеет склонность к самоубийству вследствие того, что оно совершалось кем-то из друзей, знакомых или членов семьи.</a:t>
            </a:r>
          </a:p>
          <a:p>
            <a:pPr lvl="0" algn="just">
              <a:buNone/>
            </a:pPr>
            <a:r>
              <a:rPr lang="ru-RU" sz="2900" dirty="0" smtClean="0">
                <a:latin typeface="Times New Roman" pitchFamily="18" charset="0"/>
                <a:cs typeface="Times New Roman" pitchFamily="18" charset="0"/>
              </a:rPr>
              <a:t>• Перенес тяжелую потерю (смерть кого-то из близких, развод родителей).</a:t>
            </a:r>
          </a:p>
          <a:p>
            <a:pPr lvl="0" algn="just">
              <a:buNone/>
            </a:pPr>
            <a:r>
              <a:rPr lang="ru-RU" sz="2900" dirty="0" smtClean="0">
                <a:latin typeface="Times New Roman" pitchFamily="18" charset="0"/>
                <a:cs typeface="Times New Roman" pitchFamily="18" charset="0"/>
              </a:rPr>
              <a:t>• Слишком критично настроен по отношению к себе.</a:t>
            </a:r>
          </a:p>
          <a:p>
            <a:pPr algn="just">
              <a:buNone/>
            </a:pPr>
            <a:r>
              <a:rPr lang="ru-RU" sz="2900" dirty="0" smtClean="0">
                <a:latin typeface="Times New Roman" pitchFamily="18" charset="0"/>
                <a:cs typeface="Times New Roman" pitchFamily="18" charset="0"/>
              </a:rPr>
              <a:t>Характерными особенностями </a:t>
            </a:r>
            <a:r>
              <a:rPr lang="ru-RU" sz="2900" dirty="0" err="1" smtClean="0">
                <a:latin typeface="Times New Roman" pitchFamily="18" charset="0"/>
                <a:cs typeface="Times New Roman" pitchFamily="18" charset="0"/>
              </a:rPr>
              <a:t>суицидентов</a:t>
            </a:r>
            <a:r>
              <a:rPr lang="ru-RU" sz="2900" dirty="0" smtClean="0">
                <a:latin typeface="Times New Roman" pitchFamily="18" charset="0"/>
                <a:cs typeface="Times New Roman" pitchFamily="18" charset="0"/>
              </a:rPr>
              <a:t> являются эмоциональная, неустойчивость, повышенная внушаемость, импульсивность.</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Особенности суицидального поведения подростков</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214422"/>
            <a:ext cx="8433654" cy="6000792"/>
          </a:xfrm>
        </p:spPr>
        <p:txBody>
          <a:bodyPr>
            <a:normAutofit fontScale="32500" lnSpcReduction="20000"/>
          </a:bodyPr>
          <a:lstStyle/>
          <a:p>
            <a:pPr>
              <a:buNone/>
            </a:pPr>
            <a:r>
              <a:rPr lang="ru-RU" dirty="0" smtClean="0"/>
              <a:t/>
            </a:r>
            <a:br>
              <a:rPr lang="ru-RU" dirty="0" smtClean="0"/>
            </a:br>
            <a:r>
              <a:rPr lang="ru-RU" sz="4900" dirty="0" smtClean="0">
                <a:latin typeface="Times New Roman" pitchFamily="18" charset="0"/>
                <a:cs typeface="Times New Roman" pitchFamily="18" charset="0"/>
              </a:rPr>
              <a:t>1. Недостаточно адекватную оценку ими последствий своих суицидальных действий из-за отсутствия четкого представления   о   том,   что   такое   смерть,   и   предвидения смертельного исхода.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2. Отсутствие в этом возрасте четких различий между истинными суицидальными намерениями и демонстративно-шантажными действиями.</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3. Несоответствие между внешним поводом и реакцией на него, т.е. «незначительность», «мимолетность», «несерьезность», с точки зрения взрослых, мотивов суици­дальных попыток - отсюда «неожиданность» факта.</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4. Опосредующее влияние неблагоприятной, психотравмирующей, </a:t>
            </a:r>
            <a:r>
              <a:rPr lang="ru-RU" sz="4900" dirty="0" err="1" smtClean="0">
                <a:latin typeface="Times New Roman" pitchFamily="18" charset="0"/>
                <a:cs typeface="Times New Roman" pitchFamily="18" charset="0"/>
              </a:rPr>
              <a:t>микросоциальной</a:t>
            </a:r>
            <a:r>
              <a:rPr lang="ru-RU" sz="4900" dirty="0" smtClean="0">
                <a:latin typeface="Times New Roman" pitchFamily="18" charset="0"/>
                <a:cs typeface="Times New Roman" pitchFamily="18" charset="0"/>
              </a:rPr>
              <a:t> среды (семьи, школы, бли­жайшего окружения сверстников), а не степень выраженности тех или иных психопатологических нарушений.</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5.       Наличие взаимосвязи самоубийств и суицидальных попыток с некоторыми проявлениями отклоняющегося от нормы поведения: побегами из дома, интерната, прогулами уроков, ранним курением, случаями алкоголизации, наркотизации, конфликтными отношениями с родителями, мелкими правонарушениями и др.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В случае подростков суицидное поведение может стать подражательным. Подростки копируют образцы поведения, которые они видят вокруг себя, которые им предлагает TV, массовая литература. Особенно подражательность характерна для незрелых, внушаемых субъектов. Так, подросток может увидеть, что смерть устрашает окружающих и является действенным средством нажима на обидчиков.</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642918"/>
            <a:ext cx="7712394" cy="5929354"/>
          </a:xfrm>
        </p:spPr>
        <p:txBody>
          <a:bodyPr>
            <a:noAutofit/>
          </a:bodyPr>
          <a:lstStyle/>
          <a:p>
            <a:pPr algn="ctr"/>
            <a:r>
              <a:rPr lang="ru-RU" sz="1600" dirty="0" smtClean="0">
                <a:latin typeface="Times New Roman" pitchFamily="18" charset="0"/>
                <a:cs typeface="Times New Roman" pitchFamily="18" charset="0"/>
              </a:rPr>
              <a:t>          Согласно критериям ВОЗ, показатели частоты завершенных суицидов делятся на низкие (до 10 случаев на 100 тысяч населения), средние (от 10 до 20 случаев), высокие (от 20 до 30 случаев), сверхвысокие (свыше 30 случае).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Уровень частоты, превышающий 20 случаев на 100 на 100 тысяч населения, ВОЗ обозначает как критический и требующий принятия экстренных государственных мер по улучшению </a:t>
            </a:r>
            <a:r>
              <a:rPr lang="ru-RU" sz="1600" dirty="0" err="1" smtClean="0">
                <a:latin typeface="Times New Roman" pitchFamily="18" charset="0"/>
                <a:cs typeface="Times New Roman" pitchFamily="18" charset="0"/>
              </a:rPr>
              <a:t>суицидологической</a:t>
            </a:r>
            <a:r>
              <a:rPr lang="ru-RU" sz="1600" dirty="0" smtClean="0">
                <a:latin typeface="Times New Roman" pitchFamily="18" charset="0"/>
                <a:cs typeface="Times New Roman" pitchFamily="18" charset="0"/>
              </a:rPr>
              <a:t>  ситуации в стране (Положий Б.С., 2010).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Сверхвысокий уровень частоты суицидов в последние годы отмечается лишь в двух государствах мира – Литве и Южной Корее. В число стран с высоким уровнем самоубийств вошли 9 стран бывших советских республик – Российская Федерация, Беларусь, Казахстан, Латвия, Украина, а также Венгрия, Япония, Гайана, Шри-Ланка.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Наиболее многочисленная группа со средним уровнем частоты суицидов – 30 стран, в том числе большинство европейских стран, страны Юго-Восточной Азии (Китай. Индия, Сингапур) и Южной Америки (Уругвай, Чили), Канада, Куба и Новая Зеландия.    В группу стран с низким уровнем частоты самоубийств, вошли США, Австралия, Египет, страны Европы (Великобритания, Нидерланды, Испания, Португалия, Италия, Греция), страны Южной и Центральной Америки (Аргентина, Бразилия, Мексика), азиатские страны (</a:t>
            </a:r>
            <a:r>
              <a:rPr lang="ru-RU" sz="1600" dirty="0" err="1" smtClean="0">
                <a:latin typeface="Times New Roman" pitchFamily="18" charset="0"/>
                <a:cs typeface="Times New Roman" pitchFamily="18" charset="0"/>
              </a:rPr>
              <a:t>Тайланд</a:t>
            </a:r>
            <a:r>
              <a:rPr lang="ru-RU" sz="1600" dirty="0" smtClean="0">
                <a:latin typeface="Times New Roman" pitchFamily="18" charset="0"/>
                <a:cs typeface="Times New Roman" pitchFamily="18" charset="0"/>
              </a:rPr>
              <a:t>, Иран). В эту же группу попали 7 бывших советских республик – 4 среднеазиатских (Кыргызстан, Туркменистан, Узбекистан, Таджикистан) и 3 закавказские (Грузия, Армения, Азербайджан).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Официальная статистика суицида значительно отличается от реальных цифр (приблизительно в 4 раза), поскольку в нее попадают только явные случаи суицида. По мнению судебных экспертов, причиной большинства так называемых "смертей от несчастного случая" (передозировка лекарственных препаратов, автомобильные аварии, падение с высоты, утопление и т.д.) на самом деле являются суициды. </a:t>
            </a:r>
            <a:br>
              <a:rPr lang="ru-RU" sz="1600" b="1" i="1" dirty="0" smtClean="0">
                <a:latin typeface="Times New Roman" pitchFamily="18" charset="0"/>
                <a:cs typeface="Times New Roman" pitchFamily="18" charset="0"/>
              </a:rPr>
            </a:br>
            <a:endParaRPr lang="ru-RU" sz="1600" b="1" i="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39784"/>
          </a:xfrm>
        </p:spPr>
        <p:txBody>
          <a:bodyPr>
            <a:normAutofit/>
          </a:bodyPr>
          <a:lstStyle/>
          <a:p>
            <a:r>
              <a:rPr lang="ru-RU" sz="2200" dirty="0" err="1" smtClean="0">
                <a:latin typeface="Times New Roman" pitchFamily="18" charset="0"/>
                <a:cs typeface="Times New Roman" pitchFamily="18" charset="0"/>
              </a:rPr>
              <a:t>Психовозрастные</a:t>
            </a:r>
            <a:r>
              <a:rPr lang="ru-RU" sz="2200" dirty="0" smtClean="0">
                <a:latin typeface="Times New Roman" pitchFamily="18" charset="0"/>
                <a:cs typeface="Times New Roman" pitchFamily="18" charset="0"/>
              </a:rPr>
              <a:t> особенности подростков</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642910" y="1214422"/>
            <a:ext cx="8290778" cy="5643578"/>
          </a:xfrm>
        </p:spPr>
        <p:txBody>
          <a:bodyPr>
            <a:noAutofit/>
          </a:bodyPr>
          <a:lstStyle/>
          <a:p>
            <a:pPr algn="just">
              <a:buNone/>
            </a:pPr>
            <a:endParaRPr lang="ru-RU" sz="1600" dirty="0" smtClean="0">
              <a:latin typeface="Times New Roman" pitchFamily="18" charset="0"/>
              <a:cs typeface="Times New Roman" pitchFamily="18" charset="0"/>
            </a:endParaRPr>
          </a:p>
          <a:p>
            <a:pPr algn="just">
              <a:buNone/>
            </a:pPr>
            <a:r>
              <a:rPr lang="ru-RU" sz="1600" dirty="0" smtClean="0">
                <a:latin typeface="Times New Roman" pitchFamily="18" charset="0"/>
                <a:cs typeface="Times New Roman" pitchFamily="18" charset="0"/>
              </a:rPr>
              <a:t>В работе с подростками необходимо знать </a:t>
            </a:r>
            <a:r>
              <a:rPr lang="ru-RU" sz="1600" dirty="0" err="1" smtClean="0">
                <a:latin typeface="Times New Roman" pitchFamily="18" charset="0"/>
                <a:cs typeface="Times New Roman" pitchFamily="18" charset="0"/>
              </a:rPr>
              <a:t>психовозрастные</a:t>
            </a:r>
            <a:r>
              <a:rPr lang="ru-RU" sz="1600" dirty="0" smtClean="0">
                <a:latin typeface="Times New Roman" pitchFamily="18" charset="0"/>
                <a:cs typeface="Times New Roman" pitchFamily="18" charset="0"/>
              </a:rPr>
              <a:t> особенности.</a:t>
            </a:r>
          </a:p>
          <a:p>
            <a:pPr algn="just">
              <a:buNone/>
            </a:pPr>
            <a:endParaRPr lang="ru-RU" sz="1600" b="1" dirty="0" smtClean="0">
              <a:latin typeface="Times New Roman" pitchFamily="18" charset="0"/>
              <a:cs typeface="Times New Roman" pitchFamily="18" charset="0"/>
            </a:endParaRPr>
          </a:p>
          <a:p>
            <a:pPr algn="just">
              <a:buNone/>
            </a:pPr>
            <a:r>
              <a:rPr lang="ru-RU" sz="1600" b="1" dirty="0" smtClean="0">
                <a:latin typeface="Times New Roman" pitchFamily="18" charset="0"/>
                <a:cs typeface="Times New Roman" pitchFamily="18" charset="0"/>
              </a:rPr>
              <a:t>Ранний подростковый возраст (от 10 до 14 лет)</a:t>
            </a:r>
            <a:endParaRPr lang="ru-RU" sz="1600" dirty="0" smtClean="0">
              <a:latin typeface="Times New Roman" pitchFamily="18" charset="0"/>
              <a:cs typeface="Times New Roman" pitchFamily="18" charset="0"/>
            </a:endParaRPr>
          </a:p>
          <a:p>
            <a:pPr lvl="0" algn="just">
              <a:buNone/>
            </a:pPr>
            <a:r>
              <a:rPr lang="ru-RU" sz="1600" dirty="0" smtClean="0">
                <a:latin typeface="Times New Roman" pitchFamily="18" charset="0"/>
                <a:cs typeface="Times New Roman" pitchFamily="18" charset="0"/>
              </a:rPr>
              <a:t>- Мышление обычно конкретное, абстрактное мышление только начинает развиваться, биологические изменения заставляют интересоваться собственным телом;</a:t>
            </a:r>
          </a:p>
          <a:p>
            <a:pPr lvl="0" algn="just">
              <a:buNone/>
            </a:pPr>
            <a:r>
              <a:rPr lang="ru-RU" sz="1600" dirty="0" smtClean="0">
                <a:latin typeface="Times New Roman" pitchFamily="18" charset="0"/>
                <a:cs typeface="Times New Roman" pitchFamily="18" charset="0"/>
              </a:rPr>
              <a:t>-     Высокая степень </a:t>
            </a:r>
            <a:r>
              <a:rPr lang="ru-RU" sz="1600" dirty="0" err="1" smtClean="0">
                <a:latin typeface="Times New Roman" pitchFamily="18" charset="0"/>
                <a:cs typeface="Times New Roman" pitchFamily="18" charset="0"/>
              </a:rPr>
              <a:t>нарциссического</a:t>
            </a:r>
            <a:r>
              <a:rPr lang="ru-RU" sz="1600" dirty="0" smtClean="0">
                <a:latin typeface="Times New Roman" pitchFamily="18" charset="0"/>
                <a:cs typeface="Times New Roman" pitchFamily="18" charset="0"/>
              </a:rPr>
              <a:t> самопознания;</a:t>
            </a:r>
          </a:p>
          <a:p>
            <a:pPr lvl="0" algn="just">
              <a:buNone/>
            </a:pPr>
            <a:r>
              <a:rPr lang="ru-RU" sz="1600" dirty="0" smtClean="0">
                <a:latin typeface="Times New Roman" pitchFamily="18" charset="0"/>
                <a:cs typeface="Times New Roman" pitchFamily="18" charset="0"/>
              </a:rPr>
              <a:t>-     Независимость и осознание себя;</a:t>
            </a:r>
          </a:p>
          <a:p>
            <a:pPr lvl="0" algn="just">
              <a:buNone/>
            </a:pPr>
            <a:r>
              <a:rPr lang="ru-RU" sz="1600" dirty="0" smtClean="0">
                <a:latin typeface="Times New Roman" pitchFamily="18" charset="0"/>
                <a:cs typeface="Times New Roman" pitchFamily="18" charset="0"/>
              </a:rPr>
              <a:t>- Растущий интерес к ценностям и моделям поведения групп сверстников, потребность вписаться в группу;</a:t>
            </a:r>
          </a:p>
          <a:p>
            <a:pPr lvl="0" algn="just">
              <a:buNone/>
            </a:pPr>
            <a:r>
              <a:rPr lang="ru-RU" sz="1600" dirty="0" smtClean="0">
                <a:latin typeface="Times New Roman" pitchFamily="18" charset="0"/>
                <a:cs typeface="Times New Roman" pitchFamily="18" charset="0"/>
              </a:rPr>
              <a:t>-     Конфликты по поводу школьных заданий, выбора друзей, работы на дому;</a:t>
            </a:r>
          </a:p>
          <a:p>
            <a:pPr lvl="0" algn="just">
              <a:buNone/>
            </a:pPr>
            <a:r>
              <a:rPr lang="ru-RU" sz="1600" dirty="0" smtClean="0">
                <a:latin typeface="Times New Roman" pitchFamily="18" charset="0"/>
                <a:cs typeface="Times New Roman" pitchFamily="18" charset="0"/>
              </a:rPr>
              <a:t>-     Пик эгоизма;</a:t>
            </a:r>
          </a:p>
          <a:p>
            <a:pPr lvl="0" algn="just">
              <a:buNone/>
            </a:pPr>
            <a:r>
              <a:rPr lang="ru-RU" sz="1600" dirty="0" smtClean="0">
                <a:latin typeface="Times New Roman" pitchFamily="18" charset="0"/>
                <a:cs typeface="Times New Roman" pitchFamily="18" charset="0"/>
              </a:rPr>
              <a:t>-     Сильная застенчивость;</a:t>
            </a:r>
          </a:p>
          <a:p>
            <a:pPr lvl="0" algn="just">
              <a:buNone/>
            </a:pPr>
            <a:r>
              <a:rPr lang="ru-RU" sz="1600" dirty="0" smtClean="0">
                <a:latin typeface="Times New Roman" pitchFamily="18" charset="0"/>
                <a:cs typeface="Times New Roman" pitchFamily="18" charset="0"/>
              </a:rPr>
              <a:t>-    Иногда ощущение неуязвимости, что приводит к поведению, связанному с риском;</a:t>
            </a:r>
          </a:p>
          <a:p>
            <a:pPr lvl="0" algn="just">
              <a:buNone/>
            </a:pPr>
            <a:r>
              <a:rPr lang="ru-RU" sz="1600" dirty="0" smtClean="0">
                <a:latin typeface="Times New Roman" pitchFamily="18" charset="0"/>
                <a:cs typeface="Times New Roman" pitchFamily="18" charset="0"/>
              </a:rPr>
              <a:t>-    Частое ощущение, что тебя никто не понимает.</a:t>
            </a:r>
          </a:p>
          <a:p>
            <a:pPr algn="just">
              <a:buNone/>
            </a:pPr>
            <a:r>
              <a:rPr lang="ru-RU" sz="1600" dirty="0" smtClean="0">
                <a:latin typeface="Times New Roman" pitchFamily="18" charset="0"/>
                <a:cs typeface="Times New Roman" pitchFamily="18" charset="0"/>
              </a:rPr>
              <a:t> </a:t>
            </a:r>
          </a:p>
          <a:p>
            <a:endParaRPr lang="ru-RU"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439850"/>
          </a:xfrm>
        </p:spPr>
        <p:txBody>
          <a:bodyPr>
            <a:normAutofit/>
          </a:bodyPr>
          <a:lstStyle/>
          <a:p>
            <a:r>
              <a:rPr lang="ru-RU" sz="2200" dirty="0" err="1" smtClean="0">
                <a:latin typeface="Times New Roman" pitchFamily="18" charset="0"/>
                <a:cs typeface="Times New Roman" pitchFamily="18" charset="0"/>
              </a:rPr>
              <a:t>Психовозрастные</a:t>
            </a:r>
            <a:r>
              <a:rPr lang="ru-RU" sz="2200" dirty="0" smtClean="0">
                <a:latin typeface="Times New Roman" pitchFamily="18" charset="0"/>
                <a:cs typeface="Times New Roman" pitchFamily="18" charset="0"/>
              </a:rPr>
              <a:t> особенности подростков</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857224" y="1928802"/>
            <a:ext cx="8076464" cy="4319598"/>
          </a:xfrm>
        </p:spPr>
        <p:txBody>
          <a:bodyPr>
            <a:normAutofit/>
          </a:bodyPr>
          <a:lstStyle/>
          <a:p>
            <a:pPr algn="just">
              <a:buNone/>
            </a:pPr>
            <a:r>
              <a:rPr lang="ru-RU" sz="1600" b="1" dirty="0" smtClean="0">
                <a:latin typeface="Times New Roman" pitchFamily="18" charset="0"/>
                <a:cs typeface="Times New Roman" pitchFamily="18" charset="0"/>
              </a:rPr>
              <a:t>Средний подростковый возраст (от 15 до 17 лет) </a:t>
            </a:r>
            <a:endParaRPr lang="ru-RU" sz="1600" dirty="0" smtClean="0">
              <a:latin typeface="Times New Roman" pitchFamily="18" charset="0"/>
              <a:cs typeface="Times New Roman" pitchFamily="18" charset="0"/>
            </a:endParaRPr>
          </a:p>
          <a:p>
            <a:pPr lvl="0" algn="just">
              <a:buNone/>
            </a:pPr>
            <a:r>
              <a:rPr lang="ru-RU" sz="1600" dirty="0" smtClean="0">
                <a:latin typeface="Times New Roman" pitchFamily="18" charset="0"/>
                <a:cs typeface="Times New Roman" pitchFamily="18" charset="0"/>
              </a:rPr>
              <a:t>-   Большая озабоченность своей привлекательностью для противоположного пола;</a:t>
            </a:r>
          </a:p>
          <a:p>
            <a:pPr lvl="0" algn="just">
              <a:buNone/>
            </a:pPr>
            <a:r>
              <a:rPr lang="ru-RU" sz="1600" dirty="0" smtClean="0">
                <a:latin typeface="Times New Roman" pitchFamily="18" charset="0"/>
                <a:cs typeface="Times New Roman" pitchFamily="18" charset="0"/>
              </a:rPr>
              <a:t>-    Возможность абстрактно мыслить и планировать;</a:t>
            </a:r>
          </a:p>
          <a:p>
            <a:pPr lvl="0" algn="just">
              <a:buNone/>
            </a:pPr>
            <a:r>
              <a:rPr lang="ru-RU" sz="1600" dirty="0" smtClean="0">
                <a:latin typeface="Times New Roman" pitchFamily="18" charset="0"/>
                <a:cs typeface="Times New Roman" pitchFamily="18" charset="0"/>
              </a:rPr>
              <a:t>-    Сильное влияние культуры сверстников;</a:t>
            </a:r>
          </a:p>
          <a:p>
            <a:pPr lvl="0" algn="just">
              <a:buNone/>
            </a:pPr>
            <a:r>
              <a:rPr lang="ru-RU" sz="1600" dirty="0" smtClean="0">
                <a:latin typeface="Times New Roman" pitchFamily="18" charset="0"/>
                <a:cs typeface="Times New Roman" pitchFamily="18" charset="0"/>
              </a:rPr>
              <a:t>-    Попытка определить свои возможности, желания;</a:t>
            </a:r>
          </a:p>
          <a:p>
            <a:pPr lvl="0" algn="just">
              <a:buNone/>
            </a:pPr>
            <a:r>
              <a:rPr lang="ru-RU" sz="1600" dirty="0" smtClean="0">
                <a:latin typeface="Times New Roman" pitchFamily="18" charset="0"/>
                <a:cs typeface="Times New Roman" pitchFamily="18" charset="0"/>
              </a:rPr>
              <a:t>-   Возможно отрицание родительских ценностей, принятие собственных решений, несмотря на незрелость суждений и импульсивность;</a:t>
            </a:r>
          </a:p>
          <a:p>
            <a:pPr lvl="0" algn="just">
              <a:buNone/>
            </a:pPr>
            <a:r>
              <a:rPr lang="ru-RU" sz="1600" dirty="0" smtClean="0">
                <a:latin typeface="Times New Roman" pitchFamily="18" charset="0"/>
                <a:cs typeface="Times New Roman" pitchFamily="18" charset="0"/>
              </a:rPr>
              <a:t>- Появляется осознание взаимосвязи между поступками в настоящем и последствиями в будущем.</a:t>
            </a:r>
          </a:p>
          <a:p>
            <a:pPr algn="just"/>
            <a:endParaRPr lang="ru-RU"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normAutofit/>
          </a:bodyPr>
          <a:lstStyle/>
          <a:p>
            <a:r>
              <a:rPr lang="ru-RU" sz="2200" dirty="0" smtClean="0">
                <a:latin typeface="Times New Roman" pitchFamily="18" charset="0"/>
                <a:cs typeface="Times New Roman" pitchFamily="18" charset="0"/>
              </a:rPr>
              <a:t>Группа суицидального риска</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000108"/>
            <a:ext cx="8433654" cy="5286412"/>
          </a:xfrm>
        </p:spPr>
        <p:txBody>
          <a:bodyPr>
            <a:noAutofit/>
          </a:bodyPr>
          <a:lstStyle/>
          <a:p>
            <a:pPr lvl="0">
              <a:buNone/>
            </a:pPr>
            <a:r>
              <a:rPr lang="ru-RU" sz="1500" dirty="0" smtClean="0">
                <a:latin typeface="Times New Roman" pitchFamily="18" charset="0"/>
                <a:cs typeface="Times New Roman" pitchFamily="18" charset="0"/>
              </a:rPr>
              <a:t>1. Дети и подростки, переживающие острые, экстремаль­ные или длительные, психологически тяжелые ситуации.</a:t>
            </a:r>
          </a:p>
          <a:p>
            <a:pPr lvl="0">
              <a:buNone/>
            </a:pPr>
            <a:r>
              <a:rPr lang="ru-RU" sz="1500" dirty="0" smtClean="0">
                <a:latin typeface="Times New Roman" pitchFamily="18" charset="0"/>
                <a:cs typeface="Times New Roman" pitchFamily="18" charset="0"/>
              </a:rPr>
              <a:t>2. Подростки, в поведении которых имеются аффективные расстройства в форме депрессии, дисфории (состояние ничем не обоснованной грусти).</a:t>
            </a:r>
          </a:p>
          <a:p>
            <a:pPr lvl="0">
              <a:buNone/>
            </a:pPr>
            <a:r>
              <a:rPr lang="ru-RU" sz="1500" dirty="0" smtClean="0">
                <a:latin typeface="Times New Roman" pitchFamily="18" charset="0"/>
                <a:cs typeface="Times New Roman" pitchFamily="18" charset="0"/>
              </a:rPr>
              <a:t>3. Подростки с </a:t>
            </a:r>
            <a:r>
              <a:rPr lang="ru-RU" sz="1500" dirty="0" err="1" smtClean="0">
                <a:latin typeface="Times New Roman" pitchFamily="18" charset="0"/>
                <a:cs typeface="Times New Roman" pitchFamily="18" charset="0"/>
              </a:rPr>
              <a:t>патохарактерологическими</a:t>
            </a:r>
            <a:r>
              <a:rPr lang="ru-RU" sz="1500" dirty="0" smtClean="0">
                <a:latin typeface="Times New Roman" pitchFamily="18" charset="0"/>
                <a:cs typeface="Times New Roman" pitchFamily="18" charset="0"/>
              </a:rPr>
              <a:t>, психопатическими реакциями и </a:t>
            </a:r>
            <a:r>
              <a:rPr lang="ru-RU" sz="1500" dirty="0" err="1" smtClean="0">
                <a:latin typeface="Times New Roman" pitchFamily="18" charset="0"/>
                <a:cs typeface="Times New Roman" pitchFamily="18" charset="0"/>
              </a:rPr>
              <a:t>психопатоподобными</a:t>
            </a:r>
            <a:r>
              <a:rPr lang="ru-RU" sz="1500" dirty="0" smtClean="0">
                <a:latin typeface="Times New Roman" pitchFamily="18" charset="0"/>
                <a:cs typeface="Times New Roman" pitchFamily="18" charset="0"/>
              </a:rPr>
              <a:t> состояниями с преобладанием возбудимости, неустойчивости, </a:t>
            </a:r>
            <a:r>
              <a:rPr lang="ru-RU" sz="1500" dirty="0" err="1" smtClean="0">
                <a:latin typeface="Times New Roman" pitchFamily="18" charset="0"/>
                <a:cs typeface="Times New Roman" pitchFamily="18" charset="0"/>
              </a:rPr>
              <a:t>демонстративности</a:t>
            </a:r>
            <a:r>
              <a:rPr lang="ru-RU" sz="1500" dirty="0" smtClean="0">
                <a:latin typeface="Times New Roman" pitchFamily="18" charset="0"/>
                <a:cs typeface="Times New Roman" pitchFamily="18" charset="0"/>
              </a:rPr>
              <a:t> и психастенических расстройств в поведении.</a:t>
            </a:r>
          </a:p>
          <a:p>
            <a:pPr lvl="0">
              <a:buNone/>
            </a:pPr>
            <a:r>
              <a:rPr lang="ru-RU" sz="1500" dirty="0" smtClean="0">
                <a:latin typeface="Times New Roman" pitchFamily="18" charset="0"/>
                <a:cs typeface="Times New Roman" pitchFamily="18" charset="0"/>
              </a:rPr>
              <a:t>4. Подростки, употребляющие спиртные напитки и склон­ные к асоциальным формам поведения. </a:t>
            </a:r>
          </a:p>
          <a:p>
            <a:pPr lvl="0">
              <a:buNone/>
            </a:pPr>
            <a:r>
              <a:rPr lang="ru-RU" sz="1500" dirty="0" smtClean="0">
                <a:latin typeface="Times New Roman" pitchFamily="18" charset="0"/>
                <a:cs typeface="Times New Roman" pitchFamily="18" charset="0"/>
              </a:rPr>
              <a:t>5. Подростки из конфликтных семей, а также проживающие с психически больными родственниками, родителями-алкоголиками и наркоманами, в семьях, где были случаи суицидов у кого-либо из близких.</a:t>
            </a:r>
          </a:p>
          <a:p>
            <a:pPr lvl="0">
              <a:buNone/>
            </a:pPr>
            <a:r>
              <a:rPr lang="ru-RU" sz="1500" dirty="0" smtClean="0">
                <a:latin typeface="Times New Roman" pitchFamily="18" charset="0"/>
                <a:cs typeface="Times New Roman" pitchFamily="18" charset="0"/>
              </a:rPr>
              <a:t>6. Подростки, страдающие хроническими соматическими и неврологическими заболеваниями, приводящими к социально-психологической изоляции и сопровождающимися депрессивными переживаниями.</a:t>
            </a:r>
          </a:p>
          <a:p>
            <a:pPr lvl="0">
              <a:buNone/>
            </a:pPr>
            <a:r>
              <a:rPr lang="ru-RU" sz="1500" dirty="0" smtClean="0">
                <a:latin typeface="Times New Roman" pitchFamily="18" charset="0"/>
                <a:cs typeface="Times New Roman" pitchFamily="18" charset="0"/>
              </a:rPr>
              <a:t>7. Подростки, совершившие в прошлом попытку само­убийства, а также высказывающие угрозу суицида.</a:t>
            </a:r>
          </a:p>
          <a:p>
            <a:pPr lvl="0">
              <a:buNone/>
            </a:pPr>
            <a:r>
              <a:rPr lang="ru-RU" sz="1500" dirty="0" smtClean="0">
                <a:latin typeface="Times New Roman" pitchFamily="18" charset="0"/>
                <a:cs typeface="Times New Roman" pitchFamily="18" charset="0"/>
              </a:rPr>
              <a:t>8. Беспризорники. Проблемы, очень сходные с проблемами трудных подростков, с тем лишь отличием, что последние живут дома.</a:t>
            </a:r>
          </a:p>
          <a:p>
            <a:pPr>
              <a:buNone/>
            </a:pPr>
            <a:r>
              <a:rPr lang="ru-RU" sz="1500" dirty="0" smtClean="0">
                <a:latin typeface="Times New Roman" pitchFamily="18" charset="0"/>
                <a:cs typeface="Times New Roman" pitchFamily="18" charset="0"/>
              </a:rPr>
              <a:t>9. Неформальные группы. В последнее время вопросы о неформальных объединениях стоят остро, как никогда. Можно сказать, что в их разнообразии представлены девиации и даже аддукции</a:t>
            </a:r>
            <a:endParaRPr lang="ru-RU" sz="15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Профилактика суицидального поведения детей и подростков</a:t>
            </a:r>
          </a:p>
        </p:txBody>
      </p:sp>
      <p:sp>
        <p:nvSpPr>
          <p:cNvPr id="3" name="Содержимое 2"/>
          <p:cNvSpPr>
            <a:spLocks noGrp="1"/>
          </p:cNvSpPr>
          <p:nvPr>
            <p:ph idx="1"/>
          </p:nvPr>
        </p:nvSpPr>
        <p:spPr>
          <a:xfrm>
            <a:off x="285720" y="1142984"/>
            <a:ext cx="8647968" cy="5429288"/>
          </a:xfrm>
        </p:spPr>
        <p:txBody>
          <a:bodyPr>
            <a:noAutofit/>
          </a:bodyPr>
          <a:lstStyle/>
          <a:p>
            <a:pPr>
              <a:buNone/>
            </a:pPr>
            <a:r>
              <a:rPr lang="ru-RU" sz="1600" dirty="0" smtClean="0">
                <a:latin typeface="Times New Roman" pitchFamily="18" charset="0"/>
                <a:cs typeface="Times New Roman" pitchFamily="18" charset="0"/>
              </a:rPr>
              <a:t>При разработке мер профилактики суицидов у детей и подростков нужно иметь в виду: </a:t>
            </a:r>
          </a:p>
          <a:p>
            <a:pPr>
              <a:buNone/>
            </a:pPr>
            <a:r>
              <a:rPr lang="ru-RU" sz="1600" dirty="0" smtClean="0">
                <a:latin typeface="Times New Roman" pitchFamily="18" charset="0"/>
                <a:cs typeface="Times New Roman" pitchFamily="18" charset="0"/>
              </a:rPr>
              <a:t>1. Граница между истинным и демонстративно-шантажным суицидальным поведением в детском и подростковом возрасте условна. Целесообразно все суицидальные мысли, тенденции, попытки ребенка рассматривать как реальную угрозу его жизни и здоровью. </a:t>
            </a:r>
          </a:p>
          <a:p>
            <a:pPr>
              <a:buNone/>
            </a:pPr>
            <a:r>
              <a:rPr lang="ru-RU" sz="1600" dirty="0" smtClean="0">
                <a:latin typeface="Times New Roman" pitchFamily="18" charset="0"/>
                <a:cs typeface="Times New Roman" pitchFamily="18" charset="0"/>
              </a:rPr>
              <a:t>2. Чем меньше возраст больного, тем острее протекают депрессивные состояния с высокой суицидальной опасностью. </a:t>
            </a:r>
          </a:p>
          <a:p>
            <a:pPr>
              <a:buNone/>
            </a:pPr>
            <a:r>
              <a:rPr lang="ru-RU" sz="1600" dirty="0" smtClean="0">
                <a:latin typeface="Times New Roman" pitchFamily="18" charset="0"/>
                <a:cs typeface="Times New Roman" pitchFamily="18" charset="0"/>
              </a:rPr>
              <a:t>3. Депрессия сама по себе не содержит суицидальных тенденций. Они появляются под действием конфликтных ситуаций, если не приняты адекватные меры профилактики, диагностики и лечения. </a:t>
            </a:r>
          </a:p>
          <a:p>
            <a:pPr>
              <a:buNone/>
            </a:pPr>
            <a:r>
              <a:rPr lang="ru-RU" sz="1600" dirty="0" smtClean="0">
                <a:latin typeface="Times New Roman" pitchFamily="18" charset="0"/>
                <a:cs typeface="Times New Roman" pitchFamily="18" charset="0"/>
              </a:rPr>
              <a:t>4. Психологические переживания часто переоценивается подростками и недооценивается взрослыми. </a:t>
            </a:r>
          </a:p>
          <a:p>
            <a:pPr>
              <a:buNone/>
            </a:pPr>
            <a:r>
              <a:rPr lang="ru-RU" sz="1600" dirty="0" smtClean="0">
                <a:latin typeface="Times New Roman" pitchFamily="18" charset="0"/>
                <a:cs typeface="Times New Roman" pitchFamily="18" charset="0"/>
              </a:rPr>
              <a:t>5. В структуре депрессивного состояния есть симптомы, наличие которых должно насторожить психолога. </a:t>
            </a:r>
          </a:p>
          <a:p>
            <a:pPr>
              <a:buNone/>
            </a:pPr>
            <a:r>
              <a:rPr lang="ru-RU" sz="1600" dirty="0" smtClean="0">
                <a:latin typeface="Times New Roman" pitchFamily="18" charset="0"/>
                <a:cs typeface="Times New Roman" pitchFamily="18" charset="0"/>
              </a:rPr>
              <a:t>6. При депрессивных состояниях у детей и подростков всегда высок риск повторений, что требует индивидуальной профилактической работы. </a:t>
            </a:r>
          </a:p>
          <a:p>
            <a:pPr>
              <a:buNone/>
            </a:pPr>
            <a:r>
              <a:rPr lang="ru-RU" sz="1600" dirty="0" smtClean="0">
                <a:latin typeface="Times New Roman" pitchFamily="18" charset="0"/>
                <a:cs typeface="Times New Roman" pitchFamily="18" charset="0"/>
              </a:rPr>
              <a:t>7. Как правило, суицидальные угрозы и намерения реализуются депрессивными детьми и подростками в истинные покушения на самоубийства. </a:t>
            </a:r>
          </a:p>
          <a:p>
            <a:endParaRPr lang="ru-RU" sz="1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11156"/>
          </a:xfrm>
        </p:spPr>
        <p:txBody>
          <a:bodyPr>
            <a:normAutofit fontScale="90000"/>
          </a:bodyPr>
          <a:lstStyle/>
          <a:p>
            <a:endParaRPr lang="ru-RU" dirty="0"/>
          </a:p>
        </p:txBody>
      </p:sp>
      <p:sp>
        <p:nvSpPr>
          <p:cNvPr id="3" name="Содержимое 2"/>
          <p:cNvSpPr>
            <a:spLocks noGrp="1"/>
          </p:cNvSpPr>
          <p:nvPr>
            <p:ph idx="1"/>
          </p:nvPr>
        </p:nvSpPr>
        <p:spPr>
          <a:xfrm>
            <a:off x="857224" y="1142984"/>
            <a:ext cx="7498080" cy="5176854"/>
          </a:xfrm>
        </p:spPr>
        <p:txBody>
          <a:bodyPr>
            <a:normAutofit lnSpcReduction="10000"/>
          </a:bodyPr>
          <a:lstStyle/>
          <a:p>
            <a:pPr algn="ctr">
              <a:buNone/>
            </a:pPr>
            <a:r>
              <a:rPr lang="ru-RU" dirty="0" smtClean="0">
                <a:latin typeface="Times New Roman" pitchFamily="18" charset="0"/>
                <a:cs typeface="Times New Roman" pitchFamily="18" charset="0"/>
              </a:rPr>
              <a:t>Профилактика суицидального поведения – </a:t>
            </a:r>
          </a:p>
          <a:p>
            <a:pPr algn="ctr">
              <a:buNone/>
            </a:pPr>
            <a:r>
              <a:rPr lang="ru-RU" u="sng" dirty="0" smtClean="0">
                <a:latin typeface="Times New Roman" pitchFamily="18" charset="0"/>
                <a:cs typeface="Times New Roman" pitchFamily="18" charset="0"/>
              </a:rPr>
              <a:t>это система</a:t>
            </a:r>
          </a:p>
          <a:p>
            <a:pPr algn="ctr">
              <a:buNone/>
            </a:pPr>
            <a:r>
              <a:rPr lang="ru-RU" dirty="0" smtClean="0">
                <a:latin typeface="Times New Roman" pitchFamily="18" charset="0"/>
                <a:cs typeface="Times New Roman" pitchFamily="18" charset="0"/>
              </a:rPr>
              <a:t> государственных, </a:t>
            </a:r>
          </a:p>
          <a:p>
            <a:pPr algn="ctr">
              <a:buNone/>
            </a:pPr>
            <a:r>
              <a:rPr lang="ru-RU" dirty="0" smtClean="0">
                <a:latin typeface="Times New Roman" pitchFamily="18" charset="0"/>
                <a:cs typeface="Times New Roman" pitchFamily="18" charset="0"/>
              </a:rPr>
              <a:t>социально-экономических, </a:t>
            </a:r>
          </a:p>
          <a:p>
            <a:pPr algn="ctr">
              <a:buNone/>
            </a:pPr>
            <a:r>
              <a:rPr lang="ru-RU" dirty="0" smtClean="0">
                <a:latin typeface="Times New Roman" pitchFamily="18" charset="0"/>
                <a:cs typeface="Times New Roman" pitchFamily="18" charset="0"/>
              </a:rPr>
              <a:t>медицинских, </a:t>
            </a:r>
          </a:p>
          <a:p>
            <a:pPr algn="ctr">
              <a:buNone/>
            </a:pPr>
            <a:r>
              <a:rPr lang="ru-RU" dirty="0" smtClean="0">
                <a:latin typeface="Times New Roman" pitchFamily="18" charset="0"/>
                <a:cs typeface="Times New Roman" pitchFamily="18" charset="0"/>
              </a:rPr>
              <a:t>психологических, </a:t>
            </a:r>
          </a:p>
          <a:p>
            <a:pPr algn="ctr">
              <a:buNone/>
            </a:pPr>
            <a:r>
              <a:rPr lang="ru-RU" dirty="0" smtClean="0">
                <a:latin typeface="Times New Roman" pitchFamily="18" charset="0"/>
                <a:cs typeface="Times New Roman" pitchFamily="18" charset="0"/>
              </a:rPr>
              <a:t>педагогических и иных мероприятий, </a:t>
            </a:r>
          </a:p>
          <a:p>
            <a:pPr algn="ctr">
              <a:buNone/>
            </a:pPr>
            <a:r>
              <a:rPr lang="ru-RU" dirty="0" smtClean="0">
                <a:latin typeface="Times New Roman" pitchFamily="18" charset="0"/>
                <a:cs typeface="Times New Roman" pitchFamily="18" charset="0"/>
              </a:rPr>
              <a:t>направленных на предупреждение развития суицидального поведения .</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Профилактика</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857224" y="1285860"/>
            <a:ext cx="8076464" cy="5572140"/>
          </a:xfrm>
        </p:spPr>
        <p:txBody>
          <a:bodyPr>
            <a:normAutofit fontScale="47500" lnSpcReduction="20000"/>
          </a:bodyPr>
          <a:lstStyle/>
          <a:p>
            <a:pPr algn="just">
              <a:buNone/>
            </a:pPr>
            <a:r>
              <a:rPr lang="ru-RU" sz="3400" dirty="0" smtClean="0">
                <a:latin typeface="Times New Roman" pitchFamily="18" charset="0"/>
                <a:cs typeface="Times New Roman" pitchFamily="18" charset="0"/>
              </a:rPr>
              <a:t>Итак, если Вы заметили перемены в поведении и настроении ребенка, попробуйте:</a:t>
            </a:r>
          </a:p>
          <a:p>
            <a:pPr lvl="0" algn="just"/>
            <a:r>
              <a:rPr lang="ru-RU" sz="3400" dirty="0" smtClean="0">
                <a:latin typeface="Times New Roman" pitchFamily="18" charset="0"/>
                <a:cs typeface="Times New Roman" pitchFamily="18" charset="0"/>
              </a:rPr>
              <a:t>Выслушать. Не пытайтесь успокоить общими фразами. Дайте возможность высказаться, внимательно отнеситесь ко всем, даже самым незначительным, обидам и жалобам.</a:t>
            </a:r>
          </a:p>
          <a:p>
            <a:pPr lvl="0" algn="just"/>
            <a:r>
              <a:rPr lang="ru-RU" sz="3400" dirty="0" smtClean="0">
                <a:latin typeface="Times New Roman" pitchFamily="18" charset="0"/>
                <a:cs typeface="Times New Roman" pitchFamily="18" charset="0"/>
              </a:rPr>
              <a:t>Обсуждайте. Открытое обсуждение планов и проблем снимает тревожность.</a:t>
            </a:r>
          </a:p>
          <a:p>
            <a:pPr lvl="0" algn="just"/>
            <a:r>
              <a:rPr lang="ru-RU" sz="3400" dirty="0" smtClean="0">
                <a:latin typeface="Times New Roman" pitchFamily="18" charset="0"/>
                <a:cs typeface="Times New Roman" pitchFamily="18" charset="0"/>
              </a:rPr>
              <a:t>Совместный поиск выхода из данной ситуации (снять суженное сознание, оттягивание времени). Приемы психологического воздействия.</a:t>
            </a:r>
          </a:p>
          <a:p>
            <a:pPr lvl="0" algn="just"/>
            <a:r>
              <a:rPr lang="ru-RU" sz="3400" dirty="0" smtClean="0">
                <a:latin typeface="Times New Roman" pitchFamily="18" charset="0"/>
                <a:cs typeface="Times New Roman" pitchFamily="18" charset="0"/>
              </a:rPr>
              <a:t>Не осуждайте подростка, попытайтесь понять.</a:t>
            </a:r>
          </a:p>
          <a:p>
            <a:pPr lvl="0" algn="just"/>
            <a:r>
              <a:rPr lang="ru-RU" sz="3400" dirty="0" smtClean="0">
                <a:latin typeface="Times New Roman" pitchFamily="18" charset="0"/>
                <a:cs typeface="Times New Roman" pitchFamily="18" charset="0"/>
              </a:rPr>
              <a:t>Напоминание о значимых для него людях.</a:t>
            </a:r>
          </a:p>
          <a:p>
            <a:pPr lvl="0" algn="just"/>
            <a:r>
              <a:rPr lang="ru-RU" sz="3400" dirty="0" smtClean="0">
                <a:latin typeface="Times New Roman" pitchFamily="18" charset="0"/>
                <a:cs typeface="Times New Roman" pitchFamily="18" charset="0"/>
              </a:rPr>
              <a:t>Подчеркнуть временный характер проблемы. Взгляд из будущего. Нет ситуации, которая со временем не казалась неразрешимой: сегодня – «Нет», завтра- «Да».</a:t>
            </a:r>
          </a:p>
          <a:p>
            <a:pPr lvl="0" algn="just"/>
            <a:r>
              <a:rPr lang="ru-RU" sz="3400" dirty="0" smtClean="0">
                <a:latin typeface="Times New Roman" pitchFamily="18" charset="0"/>
                <a:cs typeface="Times New Roman" pitchFamily="18" charset="0"/>
              </a:rPr>
              <a:t>Прием взвешивания - что сегодня плохо, что сегодня хорошо.</a:t>
            </a:r>
          </a:p>
          <a:p>
            <a:pPr lvl="0" algn="just"/>
            <a:r>
              <a:rPr lang="ru-RU" sz="3400" dirty="0" smtClean="0">
                <a:latin typeface="Times New Roman" pitchFamily="18" charset="0"/>
                <a:cs typeface="Times New Roman" pitchFamily="18" charset="0"/>
              </a:rPr>
              <a:t>Доведение до абсурда (показать что в данный момент происходит сгущение красок, накручивание).</a:t>
            </a:r>
          </a:p>
          <a:p>
            <a:pPr lvl="0" algn="just"/>
            <a:r>
              <a:rPr lang="ru-RU" sz="3400" dirty="0" smtClean="0">
                <a:latin typeface="Times New Roman" pitchFamily="18" charset="0"/>
                <a:cs typeface="Times New Roman" pitchFamily="18" charset="0"/>
              </a:rPr>
              <a:t>Метод контрастов (сравнить свою ситуацию с другой, сравнение вести себя с самим собой).</a:t>
            </a:r>
          </a:p>
          <a:p>
            <a:pPr lvl="0" algn="just"/>
            <a:r>
              <a:rPr lang="ru-RU" sz="3400" dirty="0" smtClean="0">
                <a:latin typeface="Times New Roman" pitchFamily="18" charset="0"/>
                <a:cs typeface="Times New Roman" pitchFamily="18" charset="0"/>
              </a:rPr>
              <a:t>Использование имеющегося своего опыта в решении проблем (помнишь, когда то, у тебя было... То есть рациональное внушение уверенности</a:t>
            </a:r>
            <a:r>
              <a:rPr lang="ru-RU" sz="3400" dirty="0" smtClean="0">
                <a:latin typeface="Times New Roman" pitchFamily="18" charset="0"/>
                <a:cs typeface="Times New Roman" pitchFamily="18" charset="0"/>
              </a:rPr>
              <a:t>.</a:t>
            </a:r>
            <a:r>
              <a:rPr lang="ru-RU" sz="3400" dirty="0" smtClean="0">
                <a:latin typeface="Times New Roman" pitchFamily="18" charset="0"/>
                <a:cs typeface="Times New Roman" pitchFamily="18" charset="0"/>
              </a:rPr>
              <a:t> </a:t>
            </a:r>
          </a:p>
          <a:p>
            <a:pPr algn="just"/>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68346"/>
          </a:xfrm>
        </p:spPr>
        <p:txBody>
          <a:bodyPr>
            <a:normAutofit/>
          </a:bodyPr>
          <a:lstStyle/>
          <a:p>
            <a:r>
              <a:rPr lang="ru-RU" sz="2200" dirty="0" smtClean="0">
                <a:latin typeface="Times New Roman" pitchFamily="18" charset="0"/>
                <a:cs typeface="Times New Roman" pitchFamily="18" charset="0"/>
              </a:rPr>
              <a:t>Профилактика</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785786" y="928670"/>
            <a:ext cx="8358214" cy="5643602"/>
          </a:xfrm>
        </p:spPr>
        <p:txBody>
          <a:bodyPr>
            <a:normAutofit fontScale="25000" lnSpcReduction="20000"/>
          </a:bodyPr>
          <a:lstStyle/>
          <a:p>
            <a:pPr>
              <a:buNone/>
            </a:pPr>
            <a:r>
              <a:rPr lang="ru-RU" sz="5600" dirty="0" smtClean="0">
                <a:latin typeface="Times New Roman" pitchFamily="18" charset="0"/>
                <a:cs typeface="Times New Roman" pitchFamily="18" charset="0"/>
              </a:rPr>
              <a:t>    </a:t>
            </a:r>
            <a:r>
              <a:rPr lang="ru-RU" sz="6000" dirty="0" smtClean="0">
                <a:latin typeface="Times New Roman" pitchFamily="18" charset="0"/>
                <a:cs typeface="Times New Roman" pitchFamily="18" charset="0"/>
              </a:rPr>
              <a:t>Вот некоторые формы профилактики подростковой </a:t>
            </a:r>
            <a:r>
              <a:rPr lang="ru-RU" sz="6000" dirty="0" err="1" smtClean="0">
                <a:latin typeface="Times New Roman" pitchFamily="18" charset="0"/>
                <a:cs typeface="Times New Roman" pitchFamily="18" charset="0"/>
              </a:rPr>
              <a:t>суицидности</a:t>
            </a:r>
            <a:endParaRPr lang="ru-RU" sz="6000" dirty="0" smtClean="0">
              <a:latin typeface="Times New Roman" pitchFamily="18" charset="0"/>
              <a:cs typeface="Times New Roman" pitchFamily="18" charset="0"/>
            </a:endParaRPr>
          </a:p>
          <a:p>
            <a:pPr>
              <a:buNone/>
            </a:pPr>
            <a:r>
              <a:rPr lang="ru-RU" sz="6000" dirty="0" smtClean="0">
                <a:latin typeface="Times New Roman" pitchFamily="18" charset="0"/>
                <a:cs typeface="Times New Roman" pitchFamily="18" charset="0"/>
              </a:rPr>
              <a:t>   • неукоснительное соблюдение педагогической этики, требований педагогической культуры в повседневной работе каждого воспитателя или учителя;</a:t>
            </a:r>
          </a:p>
          <a:p>
            <a:pPr>
              <a:buNone/>
            </a:pPr>
            <a:r>
              <a:rPr lang="ru-RU" sz="6000" dirty="0" smtClean="0">
                <a:latin typeface="Times New Roman" pitchFamily="18" charset="0"/>
                <a:cs typeface="Times New Roman" pitchFamily="18" charset="0"/>
              </a:rPr>
              <a:t>   • освоение хотя бы минимума знаний возрастной психопатологии, а также соответствующих приемов индивидуально-педагогического подхода, лечебной педагогики и психотерапии;</a:t>
            </a:r>
          </a:p>
          <a:p>
            <a:pPr>
              <a:buNone/>
            </a:pPr>
            <a:r>
              <a:rPr lang="ru-RU" sz="6000" dirty="0" smtClean="0">
                <a:latin typeface="Times New Roman" pitchFamily="18" charset="0"/>
                <a:cs typeface="Times New Roman" pitchFamily="18" charset="0"/>
              </a:rPr>
              <a:t>    • раннее выявление контингента риска на основе знания его характеристики в целях динамического наблюдения и своевременной психолого-педагогической коррекционной работы;</a:t>
            </a:r>
          </a:p>
          <a:p>
            <a:pPr>
              <a:buNone/>
            </a:pPr>
            <a:r>
              <a:rPr lang="ru-RU" sz="6000" dirty="0" smtClean="0">
                <a:latin typeface="Times New Roman" pitchFamily="18" charset="0"/>
                <a:cs typeface="Times New Roman" pitchFamily="18" charset="0"/>
              </a:rPr>
              <a:t>    • активный патронаж семей, в которых проживают учащиеся группы риска, с использованием приемов семейной психотерапии, оказанием консультативной помощи родителям и психолого-педагогической помощи детям;</a:t>
            </a:r>
          </a:p>
          <a:p>
            <a:pPr>
              <a:buNone/>
            </a:pPr>
            <a:r>
              <a:rPr lang="ru-RU" sz="6000" dirty="0" smtClean="0">
                <a:latin typeface="Times New Roman" pitchFamily="18" charset="0"/>
                <a:cs typeface="Times New Roman" pitchFamily="18" charset="0"/>
              </a:rPr>
              <a:t>     • неразглашение факторов суицидальных случаев в школьных коллективах;</a:t>
            </a:r>
          </a:p>
          <a:p>
            <a:pPr>
              <a:buNone/>
            </a:pPr>
            <a:r>
              <a:rPr lang="ru-RU" sz="6000" dirty="0" smtClean="0">
                <a:latin typeface="Times New Roman" pitchFamily="18" charset="0"/>
                <a:cs typeface="Times New Roman" pitchFamily="18" charset="0"/>
              </a:rPr>
              <a:t>     • рассмотрение угрозы самоубийства в качестве признака повышенного суицидального риска; </a:t>
            </a:r>
          </a:p>
          <a:p>
            <a:r>
              <a:rPr lang="ru-RU" sz="6000" dirty="0" smtClean="0">
                <a:latin typeface="Times New Roman" pitchFamily="18" charset="0"/>
                <a:cs typeface="Times New Roman" pitchFamily="18" charset="0"/>
              </a:rPr>
              <a:t>• усиление внимания родителей к порядку хранения лекарственных средств, а также к </a:t>
            </a:r>
            <a:r>
              <a:rPr lang="ru-RU" sz="6000" dirty="0" err="1" smtClean="0">
                <a:latin typeface="Times New Roman" pitchFamily="18" charset="0"/>
                <a:cs typeface="Times New Roman" pitchFamily="18" charset="0"/>
              </a:rPr>
              <a:t>суицидогенным</a:t>
            </a:r>
            <a:r>
              <a:rPr lang="ru-RU" sz="6000" dirty="0" smtClean="0">
                <a:latin typeface="Times New Roman" pitchFamily="18" charset="0"/>
                <a:cs typeface="Times New Roman" pitchFamily="18" charset="0"/>
              </a:rPr>
              <a:t> психологическим факторам;</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 проведение при необходимости тактичной консультации подростка с психологом, психотерапевтом, психиатром;</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 • формирование у учащихся таких понятий, как «ценность человеческой жизни», «цели и смысл жизни», а также индивидуальных приемов психологической защиты в сложных жизненных ситуациях;</a:t>
            </a:r>
          </a:p>
          <a:p>
            <a:r>
              <a:rPr lang="ru-RU" sz="6000" dirty="0" smtClean="0">
                <a:latin typeface="Times New Roman" pitchFamily="18" charset="0"/>
                <a:cs typeface="Times New Roman" pitchFamily="18" charset="0"/>
              </a:rPr>
              <a:t>• повышение </a:t>
            </a:r>
            <a:r>
              <a:rPr lang="ru-RU" sz="6000" dirty="0" err="1" smtClean="0">
                <a:latin typeface="Times New Roman" pitchFamily="18" charset="0"/>
                <a:cs typeface="Times New Roman" pitchFamily="18" charset="0"/>
              </a:rPr>
              <a:t>стрессоустойчивости</a:t>
            </a:r>
            <a:r>
              <a:rPr lang="ru-RU" sz="6000" dirty="0" smtClean="0">
                <a:latin typeface="Times New Roman" pitchFamily="18" charset="0"/>
                <a:cs typeface="Times New Roman" pitchFamily="18" charset="0"/>
              </a:rPr>
              <a:t> путем психологической подготовки подростка к сложным и противоречивым реалиям современной жизни, формирование готовности</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к преодолению ожидаемых трудностей;</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 • психологическая помощь школе, семье и подростку в целях предупреждения или ослабления действия факторов, обусловливающих возникновение психогенных реакций или декомпенсацию имеющихся у школьника нервно-психических расстройств.</a:t>
            </a:r>
            <a:br>
              <a:rPr lang="ru-RU" sz="6000" dirty="0" smtClean="0">
                <a:latin typeface="Times New Roman" pitchFamily="18" charset="0"/>
                <a:cs typeface="Times New Roman" pitchFamily="18" charset="0"/>
              </a:rPr>
            </a:br>
            <a:r>
              <a:rPr lang="ru-RU" sz="6000" dirty="0" smtClean="0"/>
              <a:t/>
            </a:r>
            <a:br>
              <a:rPr lang="ru-RU" sz="6000" dirty="0" smtClean="0"/>
            </a:br>
            <a:endParaRPr lang="ru-RU" sz="6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82594"/>
          </a:xfrm>
        </p:spPr>
        <p:txBody>
          <a:bodyPr>
            <a:normAutofit/>
          </a:bodyPr>
          <a:lstStyle/>
          <a:p>
            <a:r>
              <a:rPr lang="ru-RU" sz="2200" dirty="0" smtClean="0">
                <a:latin typeface="Times New Roman" pitchFamily="18" charset="0"/>
                <a:cs typeface="Times New Roman" pitchFamily="18" charset="0"/>
              </a:rPr>
              <a:t>Рекомендации</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357158" y="928670"/>
            <a:ext cx="8576530" cy="5319730"/>
          </a:xfrm>
        </p:spPr>
        <p:txBody>
          <a:bodyPr>
            <a:noAutofit/>
          </a:bodyPr>
          <a:lstStyle/>
          <a:p>
            <a:pPr lvl="0" algn="just"/>
            <a:r>
              <a:rPr lang="ru-RU" sz="1400" dirty="0" smtClean="0">
                <a:latin typeface="Times New Roman" pitchFamily="18" charset="0"/>
                <a:cs typeface="Times New Roman" pitchFamily="18" charset="0"/>
              </a:rPr>
              <a:t>Отслеживать и контролировать резкие изменения в поведении и эмоциональном состоянии ребёнка.</a:t>
            </a:r>
          </a:p>
          <a:p>
            <a:pPr lvl="0" algn="just"/>
            <a:r>
              <a:rPr lang="ru-RU" sz="1400" dirty="0" smtClean="0">
                <a:latin typeface="Times New Roman" pitchFamily="18" charset="0"/>
                <a:cs typeface="Times New Roman" pitchFamily="18" charset="0"/>
              </a:rPr>
              <a:t>Для подростков с выявленными депрессивными симптомами необходимо организовать щадящую обстановку (не ругать, не устраивать публичных разбирательств и пр.). Постараться деликатно выяснить причину подавленности, проявить понимание и поддержку. Главное в этот период – эмоциональное благополучие ребёнка.</a:t>
            </a:r>
          </a:p>
          <a:p>
            <a:pPr lvl="0" algn="just"/>
            <a:r>
              <a:rPr lang="ru-RU" sz="1400" dirty="0" smtClean="0">
                <a:latin typeface="Times New Roman" pitchFamily="18" charset="0"/>
                <a:cs typeface="Times New Roman" pitchFamily="18" charset="0"/>
              </a:rPr>
              <a:t>В рамках данной проблемы, профилактический эффект имеют занятия, направленные на формирование </a:t>
            </a:r>
            <a:r>
              <a:rPr lang="ru-RU" sz="1400" dirty="0" err="1" smtClean="0">
                <a:latin typeface="Times New Roman" pitchFamily="18" charset="0"/>
                <a:cs typeface="Times New Roman" pitchFamily="18" charset="0"/>
              </a:rPr>
              <a:t>стрессоустойчивости</a:t>
            </a:r>
            <a:r>
              <a:rPr lang="ru-RU" sz="1400" dirty="0" smtClean="0">
                <a:latin typeface="Times New Roman" pitchFamily="18" charset="0"/>
                <a:cs typeface="Times New Roman" pitchFamily="18" charset="0"/>
              </a:rPr>
              <a:t>, необходимо говорить с детьми о ценности жизни, индивидуальной неповторимости каждого человека, о позитивном прогнозе будущего (примеры из жизни, худ. литературы и пр.)</a:t>
            </a:r>
          </a:p>
          <a:p>
            <a:pPr lvl="0" algn="just"/>
            <a:r>
              <a:rPr lang="ru-RU" sz="1400" dirty="0" smtClean="0">
                <a:latin typeface="Times New Roman" pitchFamily="18" charset="0"/>
                <a:cs typeface="Times New Roman" pitchFamily="18" charset="0"/>
              </a:rPr>
              <a:t>Важно создать благоприятный психологический микроклимат, атмосферу  безопасности. Эмоциональная поддержка детей в трудных для них моментах, оптимистический настрой.</a:t>
            </a:r>
          </a:p>
          <a:p>
            <a:pPr lvl="0" algn="just"/>
            <a:r>
              <a:rPr lang="ru-RU" sz="1400" dirty="0" smtClean="0">
                <a:latin typeface="Times New Roman" pitchFamily="18" charset="0"/>
                <a:cs typeface="Times New Roman" pitchFamily="18" charset="0"/>
              </a:rPr>
              <a:t>Помочь сформировать образ будущего, временную перспективу, помочь подростку в личностном самоопределении.       (</a:t>
            </a:r>
            <a:r>
              <a:rPr lang="ru-RU" sz="1400" dirty="0" err="1" smtClean="0">
                <a:latin typeface="Times New Roman" pitchFamily="18" charset="0"/>
                <a:cs typeface="Times New Roman" pitchFamily="18" charset="0"/>
              </a:rPr>
              <a:t>В.Франкл</a:t>
            </a:r>
            <a:r>
              <a:rPr lang="ru-RU" sz="1400" dirty="0" smtClean="0">
                <a:latin typeface="Times New Roman" pitchFamily="18" charset="0"/>
                <a:cs typeface="Times New Roman" pitchFamily="18" charset="0"/>
              </a:rPr>
              <a:t>: Если у человека есть смысл жизни, он вынесет почти любые её условия)</a:t>
            </a:r>
          </a:p>
          <a:p>
            <a:pPr lvl="0" algn="just"/>
            <a:r>
              <a:rPr lang="ru-RU" sz="1400" b="1" dirty="0" smtClean="0">
                <a:latin typeface="Times New Roman" pitchFamily="18" charset="0"/>
                <a:cs typeface="Times New Roman" pitchFamily="18" charset="0"/>
              </a:rPr>
              <a:t>НЕДОПУСТИМО открытое публичное обсуждение с детьми суицидальных случаев, т.к. в подростковой среде возможно повторение суицидальных попыток по механизму подражания, заражения, протестной реакции и т.д.</a:t>
            </a:r>
          </a:p>
          <a:p>
            <a:pPr lvl="0" algn="just"/>
            <a:r>
              <a:rPr lang="ru-RU" sz="1400" dirty="0" smtClean="0">
                <a:latin typeface="Times New Roman" pitchFamily="18" charset="0"/>
                <a:cs typeface="Times New Roman" pitchFamily="18" charset="0"/>
              </a:rPr>
              <a:t>При работе с человеком, находящимся в душевном смятении с явными суицидальными тенденциями нецелесообразно использовать увещевания, разъяснительные беседы, порицания или оказывать давление: это не эффективно и может даже усилить проблему («Меня никто не понимает»). Необходимо снизить интенсивность страданий путём уменьшения эмоционального напряжения. Можно предложить варианты решения проблемы. При разговоре большую роль  играют невербальные средства общения</a:t>
            </a:r>
            <a:endParaRPr lang="ru-RU" sz="1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68346"/>
          </a:xfrm>
        </p:spPr>
        <p:txBody>
          <a:bodyPr/>
          <a:lstStyle/>
          <a:p>
            <a:r>
              <a:rPr lang="ru-RU" sz="2200" dirty="0" smtClean="0">
                <a:latin typeface="Times New Roman" pitchFamily="18" charset="0"/>
                <a:cs typeface="Times New Roman" pitchFamily="18" charset="0"/>
              </a:rPr>
              <a:t>Рекомендации родителям</a:t>
            </a:r>
            <a:endParaRPr lang="ru-RU" dirty="0"/>
          </a:p>
        </p:txBody>
      </p:sp>
      <p:sp>
        <p:nvSpPr>
          <p:cNvPr id="3" name="Содержимое 2"/>
          <p:cNvSpPr>
            <a:spLocks noGrp="1"/>
          </p:cNvSpPr>
          <p:nvPr>
            <p:ph idx="1"/>
          </p:nvPr>
        </p:nvSpPr>
        <p:spPr>
          <a:xfrm>
            <a:off x="785786" y="1214422"/>
            <a:ext cx="8147902" cy="5643578"/>
          </a:xfrm>
        </p:spPr>
        <p:txBody>
          <a:bodyPr>
            <a:normAutofit fontScale="32500" lnSpcReduction="20000"/>
          </a:bodyPr>
          <a:lstStyle/>
          <a:p>
            <a:pPr algn="just"/>
            <a:r>
              <a:rPr lang="ru-RU" sz="4900" dirty="0" smtClean="0">
                <a:latin typeface="Times New Roman" pitchFamily="18" charset="0"/>
                <a:cs typeface="Times New Roman" pitchFamily="18" charset="0"/>
              </a:rPr>
              <a:t>Семейная дезорганизация - главная социально-психологическая причина суицидов. Дети, совершающие самоубийство, как правило, из неблагополучных семей, в которых часто происходят конфликты между родителями, между родителями и детьми с применением насилия. Экономические проблемы в семье, ранняя потеря родителей или утрата с ними взаимопонимания, болезнь матери, уход из семьи отца - также могут быть причинами суицидального решения. </a:t>
            </a:r>
          </a:p>
          <a:p>
            <a:pPr algn="just"/>
            <a:r>
              <a:rPr lang="ru-RU" sz="4900" dirty="0" smtClean="0">
                <a:latin typeface="Times New Roman" pitchFamily="18" charset="0"/>
                <a:cs typeface="Times New Roman" pitchFamily="18" charset="0"/>
              </a:rPr>
              <a:t>Родителям можно рекомендовать: </a:t>
            </a:r>
          </a:p>
          <a:p>
            <a:pPr lvl="0" algn="just"/>
            <a:r>
              <a:rPr lang="ru-RU" sz="4900" dirty="0" smtClean="0">
                <a:latin typeface="Times New Roman" pitchFamily="18" charset="0"/>
                <a:cs typeface="Times New Roman" pitchFamily="18" charset="0"/>
              </a:rPr>
              <a:t>ни в коем случае не оставлять нерешенными проблемы, касающиеся сохранения физического и психического здоровья ребенка; </a:t>
            </a:r>
          </a:p>
          <a:p>
            <a:pPr lvl="0" algn="just"/>
            <a:r>
              <a:rPr lang="ru-RU" sz="4900" dirty="0" smtClean="0">
                <a:latin typeface="Times New Roman" pitchFamily="18" charset="0"/>
                <a:cs typeface="Times New Roman" pitchFamily="18" charset="0"/>
              </a:rPr>
              <a:t>анализировать вместе с сыном или дочерью каждую трудную ситуацию; </a:t>
            </a:r>
          </a:p>
          <a:p>
            <a:pPr lvl="0" algn="just"/>
            <a:r>
              <a:rPr lang="ru-RU" sz="4900" dirty="0" smtClean="0">
                <a:latin typeface="Times New Roman" pitchFamily="18" charset="0"/>
                <a:cs typeface="Times New Roman" pitchFamily="18" charset="0"/>
              </a:rPr>
              <a:t>учить ребенка с раннего детства принимать ответственность за свои поступки и решения, предвидеть последствия поступков. Сформируйте у него потребность задаваться вопросом: "Что будет, если..."; </a:t>
            </a:r>
          </a:p>
          <a:p>
            <a:pPr lvl="0" algn="just"/>
            <a:r>
              <a:rPr lang="ru-RU" sz="4900" dirty="0" smtClean="0">
                <a:latin typeface="Times New Roman" pitchFamily="18" charset="0"/>
                <a:cs typeface="Times New Roman" pitchFamily="18" charset="0"/>
              </a:rPr>
              <a:t>воспитывать в ребенке привычку рассказывать родителям не только о своих достижениях, но и о тревогах, сомнениях, страхах; </a:t>
            </a:r>
          </a:p>
          <a:p>
            <a:pPr lvl="0" algn="just"/>
            <a:r>
              <a:rPr lang="ru-RU" sz="4900" dirty="0" smtClean="0">
                <a:latin typeface="Times New Roman" pitchFamily="18" charset="0"/>
                <a:cs typeface="Times New Roman" pitchFamily="18" charset="0"/>
              </a:rPr>
              <a:t>не опаздывать с ответами на его вопросы по различным проблемам физиологии; </a:t>
            </a:r>
          </a:p>
          <a:p>
            <a:pPr lvl="0" algn="just"/>
            <a:r>
              <a:rPr lang="ru-RU" sz="4900" dirty="0" smtClean="0">
                <a:latin typeface="Times New Roman" pitchFamily="18" charset="0"/>
                <a:cs typeface="Times New Roman" pitchFamily="18" charset="0"/>
              </a:rPr>
              <a:t>не иронизировать над ребенком, если в какой-то ситуации он оказался слабым физически и морально, помочь ему и поддержать его, указать возможные пути решения возникшей проблемы; </a:t>
            </a:r>
          </a:p>
          <a:p>
            <a:pPr lvl="0" algn="just"/>
            <a:r>
              <a:rPr lang="ru-RU" sz="4900" dirty="0" smtClean="0">
                <a:latin typeface="Times New Roman" pitchFamily="18" charset="0"/>
                <a:cs typeface="Times New Roman" pitchFamily="18" charset="0"/>
              </a:rPr>
              <a:t>обсудить с ним работу служб, которые могут оказать помощь в ситуации, сопряженной с риском для жизни; записать соответствующие номера телефонов; </a:t>
            </a:r>
          </a:p>
          <a:p>
            <a:pPr lvl="0" algn="just"/>
            <a:r>
              <a:rPr lang="ru-RU" sz="4900" dirty="0" smtClean="0">
                <a:latin typeface="Times New Roman" pitchFamily="18" charset="0"/>
                <a:cs typeface="Times New Roman" pitchFamily="18" charset="0"/>
              </a:rPr>
              <a:t>записать свои рабочие номера телефонов, а также номера телефонов людей, которым родители сами доверяют. </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Профилактика</a:t>
            </a:r>
            <a:endParaRPr lang="ru-RU" sz="22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214422"/>
            <a:ext cx="8505092" cy="5643578"/>
          </a:xfrm>
        </p:spPr>
        <p:txBody>
          <a:bodyPr>
            <a:normAutofit fontScale="62500" lnSpcReduction="20000"/>
          </a:bodyPr>
          <a:lstStyle/>
          <a:p>
            <a:pPr algn="just">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Самое </a:t>
            </a:r>
            <a:r>
              <a:rPr lang="ru-RU" dirty="0" smtClean="0">
                <a:latin typeface="Times New Roman" pitchFamily="18" charset="0"/>
                <a:cs typeface="Times New Roman" pitchFamily="18" charset="0"/>
              </a:rPr>
              <a:t>главное - покажите ребенку, что он вам небезразличен. Дайте ему почувствовать, что он любимый и желанный. Постарайтесь уверить его, что все душевные раны со временем заживут. Убедите в том, что безвыходных ситуаций не бывает. Помогите ему увидеть этот выход. Ни один ребенок не решит уйти из жизни и воплотить свое намерение за считанные часы. Как правило, подобные замыслы зреют не один день и даже не неделю. И все это время ребенок отчаянно взывает к взрослым, различными способами давая понять им, что ему очень плохо. Чуткие родители  не оставят без внимания изменившееся поведение их чада. </a:t>
            </a:r>
          </a:p>
          <a:p>
            <a:pPr algn="just">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ДЕТСКОГО СУИЦИДА, В ОТЛИЧИЕ ОТ ВЗРОСЛОГО, ПРАКТИЧЕСКИ ВСЕГДА МОЖНО ИЗБЕЖАТЬ. ГЛАВНОЕ - ВОВРЕМЯ ЗАМЕТИТЬ ТРЕВОЖНЫЕ СИГНАЛЫ! </a:t>
            </a:r>
          </a:p>
          <a:p>
            <a:pPr>
              <a:buNone/>
            </a:pP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 виноватых в самоубийстве, как правило, нет. Любой суицид - это личное, осознанное решение самого человека. И распоряжаться своей жизнью - неотъемлемое право каждой личности. Но лучшая профилактика суицида - дать возможность каждому ощутить это право, равно как и право искать другие методы для решения проблем!» (врача-психотерапевта </a:t>
            </a:r>
            <a:r>
              <a:rPr lang="ru-RU" dirty="0" err="1" smtClean="0">
                <a:latin typeface="Times New Roman" pitchFamily="18" charset="0"/>
                <a:cs typeface="Times New Roman" pitchFamily="18" charset="0"/>
              </a:rPr>
              <a:t>Нарицын</a:t>
            </a:r>
            <a:r>
              <a:rPr lang="ru-RU" dirty="0" smtClean="0">
                <a:latin typeface="Times New Roman" pitchFamily="18" charset="0"/>
                <a:cs typeface="Times New Roman" pitchFamily="18" charset="0"/>
              </a:rPr>
              <a:t> Николай Николаевич)</a:t>
            </a:r>
          </a:p>
          <a:p>
            <a:pPr algn="just">
              <a:buNone/>
            </a:pP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latin typeface="Times New Roman" pitchFamily="18" charset="0"/>
                <a:cs typeface="Times New Roman" pitchFamily="18" charset="0"/>
              </a:rPr>
              <a:t>Статистика суицида </a:t>
            </a:r>
            <a:br>
              <a:rPr lang="ru-RU" sz="22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214422"/>
            <a:ext cx="8147902" cy="5643578"/>
          </a:xfrm>
        </p:spPr>
        <p:txBody>
          <a:bodyPr>
            <a:noAutofit/>
          </a:bodyPr>
          <a:lstStyle/>
          <a:p>
            <a:pPr>
              <a:buNone/>
            </a:pPr>
            <a:r>
              <a:rPr lang="ru-RU" sz="1400" dirty="0" smtClean="0">
                <a:latin typeface="Times New Roman" pitchFamily="18" charset="0"/>
                <a:cs typeface="Times New Roman" pitchFamily="18" charset="0"/>
              </a:rPr>
              <a:t>          60% всех самоубийств приходится на лето и весну. По мнению психологов это происходит потому, что именно в этот период особенно заметен контраст между ярким расцветом природы, и тусклостью внутреннего состояния.</a:t>
            </a:r>
          </a:p>
          <a:p>
            <a:pPr>
              <a:buNone/>
            </a:pPr>
            <a:r>
              <a:rPr lang="ru-RU" sz="1400" dirty="0" smtClean="0">
                <a:latin typeface="Times New Roman" pitchFamily="18" charset="0"/>
                <a:cs typeface="Times New Roman" pitchFamily="18" charset="0"/>
              </a:rPr>
              <a:t>        Считается, что болезнью самоубийц является депрессии — до 70% депрессивных больных обнаруживают суицидальные тенденции, а 15% из них совершают самоубийства. Поэтому проблема самоубийств — это проблема депрессий.</a:t>
            </a:r>
          </a:p>
          <a:p>
            <a:pPr>
              <a:buNone/>
            </a:pPr>
            <a:r>
              <a:rPr lang="ru-RU" sz="1400" dirty="0" smtClean="0">
                <a:latin typeface="Times New Roman" pitchFamily="18" charset="0"/>
                <a:cs typeface="Times New Roman" pitchFamily="18" charset="0"/>
              </a:rPr>
              <a:t>                    Основные причины самоубийств по данным ВОЗ:</a:t>
            </a:r>
          </a:p>
          <a:p>
            <a:pPr>
              <a:buNone/>
            </a:pPr>
            <a:r>
              <a:rPr lang="ru-RU" sz="1400" b="1" dirty="0" smtClean="0">
                <a:latin typeface="Times New Roman" pitchFamily="18" charset="0"/>
                <a:cs typeface="Times New Roman" pitchFamily="18" charset="0"/>
              </a:rPr>
              <a:t>                                         - 41% - неизвестны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- 19% - страх перед наказанием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- 18% – душевная болезнь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- 18% - домашние огорчения</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- 6% - страсти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- 3% денежные потери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- 1,4% - пресыщенность жизнью</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- 1,2% - физические болезни.</a:t>
            </a:r>
          </a:p>
          <a:p>
            <a:pPr algn="just">
              <a:buNone/>
            </a:pPr>
            <a:r>
              <a:rPr lang="ru-RU" sz="1400" dirty="0" smtClean="0">
                <a:latin typeface="Times New Roman" pitchFamily="18" charset="0"/>
                <a:cs typeface="Times New Roman" pitchFamily="18" charset="0"/>
              </a:rPr>
              <a:t>              Когда видишь такие точные цифры возникает естественный вопрос - если часто сам человек, идущий на самоубийство не может осознать причину, то откуда это настолько точно известно тем, кто составляет статистику? Самоубийство - последний шаг, к которому привели множество причин, и каждая причина, в свою очередь, является следствием бесчисленного множества других причин.</a:t>
            </a:r>
          </a:p>
          <a:p>
            <a:pPr>
              <a:buNone/>
            </a:pPr>
            <a:endParaRPr lang="ru-RU" sz="1400" dirty="0" smtClean="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85720" y="1500174"/>
            <a:ext cx="8576530" cy="5105416"/>
          </a:xfrm>
        </p:spPr>
        <p:txBody>
          <a:bodyPr>
            <a:normAutofit/>
          </a:bodyPr>
          <a:lstStyle/>
          <a:p>
            <a:pPr algn="just">
              <a:buNone/>
            </a:pPr>
            <a:r>
              <a:rPr lang="ru-RU" sz="2200" dirty="0" smtClean="0">
                <a:latin typeface="Times New Roman" pitchFamily="18" charset="0"/>
                <a:cs typeface="Times New Roman" pitchFamily="18" charset="0"/>
              </a:rPr>
              <a:t>     Необходима скорейшая разработка дифференцированных программ кризисной интервенции и </a:t>
            </a:r>
            <a:r>
              <a:rPr lang="ru-RU" sz="2200" dirty="0" err="1" smtClean="0">
                <a:latin typeface="Times New Roman" pitchFamily="18" charset="0"/>
                <a:cs typeface="Times New Roman" pitchFamily="18" charset="0"/>
              </a:rPr>
              <a:t>поственции</a:t>
            </a:r>
            <a:r>
              <a:rPr lang="ru-RU" sz="2200" dirty="0" smtClean="0">
                <a:latin typeface="Times New Roman" pitchFamily="18" charset="0"/>
                <a:cs typeface="Times New Roman" pitchFamily="18" charset="0"/>
              </a:rPr>
              <a:t> с включением  семейной психотерапии (семейного психологического консультирования). Высокий уровень суицидов детей и подростков диктует обязательное знакомство врачей-интернистов с факторами риска суицидального поведения данной возрастной категории, организацию детско-подросткового звена в региональной </a:t>
            </a:r>
            <a:r>
              <a:rPr lang="ru-RU" sz="2200" dirty="0" err="1" smtClean="0">
                <a:latin typeface="Times New Roman" pitchFamily="18" charset="0"/>
                <a:cs typeface="Times New Roman" pitchFamily="18" charset="0"/>
              </a:rPr>
              <a:t>суицидологической</a:t>
            </a:r>
            <a:r>
              <a:rPr lang="ru-RU" sz="2200" dirty="0" smtClean="0">
                <a:latin typeface="Times New Roman" pitchFamily="18" charset="0"/>
                <a:cs typeface="Times New Roman" pitchFamily="18" charset="0"/>
              </a:rPr>
              <a:t> службе и проведение регулярной просветительской работы по профилактике суицидального поведения в </a:t>
            </a:r>
            <a:r>
              <a:rPr lang="ru-RU" sz="2200" dirty="0" smtClean="0">
                <a:latin typeface="Times New Roman" pitchFamily="18" charset="0"/>
                <a:cs typeface="Times New Roman" pitchFamily="18" charset="0"/>
              </a:rPr>
              <a:t>СМИ</a:t>
            </a:r>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(О.П. Ворсина).</a:t>
            </a:r>
            <a:endParaRPr lang="ru-RU" sz="22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a:t>
            </a:r>
          </a:p>
          <a:p>
            <a:pPr>
              <a:buNone/>
            </a:pPr>
            <a:r>
              <a:rPr lang="ru-RU" smtClean="0"/>
              <a:t>        </a:t>
            </a:r>
            <a:r>
              <a:rPr lang="ru-RU" sz="4800" dirty="0" smtClean="0">
                <a:latin typeface="Times New Roman" pitchFamily="18" charset="0"/>
                <a:cs typeface="Times New Roman" pitchFamily="18" charset="0"/>
              </a:rPr>
              <a:t>Спасибо за внимание!</a:t>
            </a:r>
            <a:endParaRPr lang="ru-RU" sz="4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Статистика суицида </a:t>
            </a:r>
            <a:br>
              <a:rPr lang="ru-RU" sz="2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857224" y="1142984"/>
            <a:ext cx="8076464" cy="5715016"/>
          </a:xfrm>
        </p:spPr>
        <p:txBody>
          <a:bodyPr>
            <a:normAutofit fontScale="25000" lnSpcReduction="20000"/>
          </a:bodyPr>
          <a:lstStyle/>
          <a:p>
            <a:pPr>
              <a:buNone/>
            </a:pPr>
            <a:r>
              <a:rPr lang="ru-RU" sz="5600" dirty="0" smtClean="0">
                <a:latin typeface="Times New Roman" pitchFamily="18" charset="0"/>
                <a:cs typeface="Times New Roman" pitchFamily="18" charset="0"/>
              </a:rPr>
              <a:t>Время:</a:t>
            </a:r>
          </a:p>
          <a:p>
            <a:pPr lvl="0">
              <a:buNone/>
            </a:pPr>
            <a:r>
              <a:rPr lang="ru-RU" sz="5600" dirty="0" smtClean="0">
                <a:latin typeface="Times New Roman" pitchFamily="18" charset="0"/>
                <a:cs typeface="Times New Roman" pitchFamily="18" charset="0"/>
              </a:rPr>
              <a:t>            -Первая половина дня – 32%</a:t>
            </a:r>
          </a:p>
          <a:p>
            <a:pPr lvl="0">
              <a:buNone/>
            </a:pPr>
            <a:r>
              <a:rPr lang="ru-RU" sz="5600" dirty="0" smtClean="0">
                <a:latin typeface="Times New Roman" pitchFamily="18" charset="0"/>
                <a:cs typeface="Times New Roman" pitchFamily="18" charset="0"/>
              </a:rPr>
              <a:t>            - Вторая половина – 44%</a:t>
            </a:r>
          </a:p>
          <a:p>
            <a:pPr lvl="0">
              <a:buNone/>
            </a:pPr>
            <a:r>
              <a:rPr lang="ru-RU" sz="5600" dirty="0" smtClean="0">
                <a:latin typeface="Times New Roman" pitchFamily="18" charset="0"/>
                <a:cs typeface="Times New Roman" pitchFamily="18" charset="0"/>
              </a:rPr>
              <a:t>            - Ночь – 24%.</a:t>
            </a:r>
          </a:p>
          <a:p>
            <a:pPr>
              <a:buNone/>
            </a:pPr>
            <a:r>
              <a:rPr lang="ru-RU" sz="5600" dirty="0" smtClean="0">
                <a:latin typeface="Times New Roman" pitchFamily="18" charset="0"/>
                <a:cs typeface="Times New Roman" pitchFamily="18" charset="0"/>
              </a:rPr>
              <a:t>Место:</a:t>
            </a:r>
          </a:p>
          <a:p>
            <a:pPr lvl="0">
              <a:buNone/>
            </a:pPr>
            <a:r>
              <a:rPr lang="ru-RU" sz="5600" dirty="0" smtClean="0">
                <a:latin typeface="Times New Roman" pitchFamily="18" charset="0"/>
                <a:cs typeface="Times New Roman" pitchFamily="18" charset="0"/>
              </a:rPr>
              <a:t>             - Дома – 36%</a:t>
            </a:r>
          </a:p>
          <a:p>
            <a:pPr lvl="0">
              <a:buNone/>
            </a:pPr>
            <a:r>
              <a:rPr lang="ru-RU" sz="5600" dirty="0" smtClean="0">
                <a:latin typeface="Times New Roman" pitchFamily="18" charset="0"/>
                <a:cs typeface="Times New Roman" pitchFamily="18" charset="0"/>
              </a:rPr>
              <a:t>             - Вне дома – 20%</a:t>
            </a:r>
          </a:p>
          <a:p>
            <a:pPr lvl="0">
              <a:buNone/>
            </a:pPr>
            <a:r>
              <a:rPr lang="ru-RU" sz="5600" dirty="0" smtClean="0">
                <a:latin typeface="Times New Roman" pitchFamily="18" charset="0"/>
                <a:cs typeface="Times New Roman" pitchFamily="18" charset="0"/>
              </a:rPr>
              <a:t>             - На месте учебы и работы – 8%</a:t>
            </a:r>
          </a:p>
          <a:p>
            <a:pPr lvl="0">
              <a:buNone/>
            </a:pPr>
            <a:r>
              <a:rPr lang="ru-RU" sz="5600" dirty="0" smtClean="0">
                <a:latin typeface="Times New Roman" pitchFamily="18" charset="0"/>
                <a:cs typeface="Times New Roman" pitchFamily="18" charset="0"/>
              </a:rPr>
              <a:t>             - В гостях – 16%</a:t>
            </a:r>
          </a:p>
          <a:p>
            <a:pPr>
              <a:buNone/>
            </a:pPr>
            <a:r>
              <a:rPr lang="ru-RU" sz="5600" dirty="0" smtClean="0">
                <a:latin typeface="Times New Roman" pitchFamily="18" charset="0"/>
                <a:cs typeface="Times New Roman" pitchFamily="18" charset="0"/>
              </a:rPr>
              <a:t>Семейное положение.</a:t>
            </a:r>
          </a:p>
          <a:p>
            <a:pPr algn="just">
              <a:buNone/>
            </a:pPr>
            <a:r>
              <a:rPr lang="ru-RU" sz="5600" dirty="0" smtClean="0">
                <a:latin typeface="Times New Roman" pitchFamily="18" charset="0"/>
                <a:cs typeface="Times New Roman" pitchFamily="18" charset="0"/>
              </a:rPr>
              <a:t>          По статистике, состоящие в браке кончают с собой значительно реже, нежели холостые или разведенные. Большой уровень самоубийств для людей, потерявших партнера - они кончают с собой в три раза чаще, чем семейные.</a:t>
            </a:r>
          </a:p>
          <a:p>
            <a:pPr algn="just">
              <a:buNone/>
            </a:pPr>
            <a:r>
              <a:rPr lang="ru-RU" sz="5600" dirty="0" smtClean="0">
                <a:latin typeface="Times New Roman" pitchFamily="18" charset="0"/>
                <a:cs typeface="Times New Roman" pitchFamily="18" charset="0"/>
              </a:rPr>
              <a:t>Группы риска. Существует прямая зависимость между суицидом и потерей социального статуса, имеющим в социологии собственное называние - "комплекс короля Лира". Так, высокий уровень самоубийств среди демобилизованных офицеров, молодых солдат, людей, взятых под стражу.</a:t>
            </a:r>
          </a:p>
          <a:p>
            <a:pPr>
              <a:buNone/>
            </a:pPr>
            <a:r>
              <a:rPr lang="ru-RU" sz="5600" dirty="0" smtClean="0">
                <a:latin typeface="Times New Roman" pitchFamily="18" charset="0"/>
                <a:cs typeface="Times New Roman" pitchFamily="18" charset="0"/>
              </a:rPr>
              <a:t>Самые высокий показатель самоубийств в следующих группах:</a:t>
            </a:r>
          </a:p>
          <a:p>
            <a:pPr lvl="0">
              <a:buNone/>
            </a:pPr>
            <a:r>
              <a:rPr lang="ru-RU" sz="5600" dirty="0" smtClean="0">
                <a:latin typeface="Times New Roman" pitchFamily="18" charset="0"/>
                <a:cs typeface="Times New Roman" pitchFamily="18" charset="0"/>
              </a:rPr>
              <a:t>            - Психически больные (уровень самоубийств у горожан составляет 95,2 человека          на 100 тысяч населения)</a:t>
            </a:r>
          </a:p>
          <a:p>
            <a:pPr lvl="0">
              <a:buNone/>
            </a:pPr>
            <a:r>
              <a:rPr lang="ru-RU" sz="5600" dirty="0" smtClean="0">
                <a:latin typeface="Times New Roman" pitchFamily="18" charset="0"/>
                <a:cs typeface="Times New Roman" pitchFamily="18" charset="0"/>
              </a:rPr>
              <a:t>             - Хронические алкоголики (91 человек на 100 тысяч населения)</a:t>
            </a:r>
          </a:p>
          <a:p>
            <a:pPr lvl="0">
              <a:buNone/>
            </a:pPr>
            <a:r>
              <a:rPr lang="ru-RU" sz="5600" dirty="0" smtClean="0">
                <a:latin typeface="Times New Roman" pitchFamily="18" charset="0"/>
                <a:cs typeface="Times New Roman" pitchFamily="18" charset="0"/>
              </a:rPr>
              <a:t>             - Наркоманы (178 человек на 100 тысяч населения) </a:t>
            </a:r>
          </a:p>
          <a:p>
            <a:pPr lvl="0">
              <a:buNone/>
            </a:pPr>
            <a:r>
              <a:rPr lang="ru-RU" sz="5600" dirty="0" smtClean="0">
                <a:latin typeface="Times New Roman" pitchFamily="18" charset="0"/>
                <a:cs typeface="Times New Roman" pitchFamily="18" charset="0"/>
              </a:rPr>
              <a:t>             - Инвалиды (110 человек на 100 тысяч населения)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a:bodyPr>
          <a:lstStyle/>
          <a:p>
            <a:r>
              <a:rPr lang="ru-RU" sz="2400" dirty="0" smtClean="0">
                <a:latin typeface="Times New Roman" pitchFamily="18" charset="0"/>
                <a:cs typeface="Times New Roman" pitchFamily="18" charset="0"/>
              </a:rPr>
              <a:t>Статистика суицида </a:t>
            </a:r>
            <a:br>
              <a:rPr lang="ru-RU" sz="2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1435608" y="1357298"/>
            <a:ext cx="7498080" cy="4891102"/>
          </a:xfrm>
        </p:spPr>
        <p:txBody>
          <a:bodyPr>
            <a:normAutofit fontScale="25000" lnSpcReduction="20000"/>
          </a:bodyPr>
          <a:lstStyle/>
          <a:p>
            <a:pPr>
              <a:buNone/>
            </a:pPr>
            <a:r>
              <a:rPr lang="ru-RU" sz="5600" b="1" dirty="0" smtClean="0">
                <a:latin typeface="Times New Roman" pitchFamily="18" charset="0"/>
                <a:cs typeface="Times New Roman" pitchFamily="18" charset="0"/>
              </a:rPr>
              <a:t>Способы самоубийства </a:t>
            </a:r>
            <a:r>
              <a:rPr lang="ru-RU" sz="5600" dirty="0" smtClean="0">
                <a:latin typeface="Times New Roman" pitchFamily="18" charset="0"/>
                <a:cs typeface="Times New Roman" pitchFamily="18" charset="0"/>
              </a:rPr>
              <a:t>варьируют в разных культурах.</a:t>
            </a:r>
          </a:p>
          <a:p>
            <a:pPr lvl="0">
              <a:buNone/>
            </a:pPr>
            <a:r>
              <a:rPr lang="ru-RU" sz="5600" dirty="0" smtClean="0">
                <a:latin typeface="Times New Roman" pitchFamily="18" charset="0"/>
                <a:cs typeface="Times New Roman" pitchFamily="18" charset="0"/>
              </a:rPr>
              <a:t>                 - Повешение. По мнению ВОЗ, именно этот способ ухода из жизни выбирает большинство самоубийц.</a:t>
            </a:r>
          </a:p>
          <a:p>
            <a:pPr lvl="0">
              <a:buNone/>
            </a:pPr>
            <a:r>
              <a:rPr lang="ru-RU" sz="5600" dirty="0" smtClean="0">
                <a:latin typeface="Times New Roman" pitchFamily="18" charset="0"/>
                <a:cs typeface="Times New Roman" pitchFamily="18" charset="0"/>
              </a:rPr>
              <a:t>                  - Огнестрельного оружие.</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В США, где оружие достать легко, около 60% всех самоубийц ставят точку в собственной жизни с помощью пули. В Канаде, где оружие менее доступно, с его использованием происходит 30% суицидов. А в Австрии, где торговля оружием запрещена, - всего 4%.</a:t>
            </a:r>
          </a:p>
          <a:p>
            <a:pPr lvl="0">
              <a:buNone/>
            </a:pPr>
            <a:r>
              <a:rPr lang="ru-RU" sz="5600" dirty="0" smtClean="0">
                <a:latin typeface="Times New Roman" pitchFamily="18" charset="0"/>
                <a:cs typeface="Times New Roman" pitchFamily="18" charset="0"/>
              </a:rPr>
              <a:t>                  - Отравление. От передозировки лекарственных средств погибает 15-18% самоубийц.</a:t>
            </a:r>
          </a:p>
          <a:p>
            <a:pPr>
              <a:buNone/>
            </a:pPr>
            <a:r>
              <a:rPr lang="ru-RU" sz="5600" dirty="0" smtClean="0">
                <a:latin typeface="Times New Roman" pitchFamily="18" charset="0"/>
                <a:cs typeface="Times New Roman" pitchFamily="18" charset="0"/>
              </a:rPr>
              <a:t>Всего же (по мнению ВОЗ) существует 83 способа покончить с собой.</a:t>
            </a:r>
          </a:p>
          <a:p>
            <a:pPr>
              <a:buNone/>
            </a:pPr>
            <a:r>
              <a:rPr lang="ru-RU" sz="5600" b="1" dirty="0" smtClean="0">
                <a:latin typeface="Times New Roman" pitchFamily="18" charset="0"/>
                <a:cs typeface="Times New Roman" pitchFamily="18" charset="0"/>
              </a:rPr>
              <a:t>Прощальные записки </a:t>
            </a:r>
            <a:r>
              <a:rPr lang="ru-RU" sz="5600" dirty="0" smtClean="0">
                <a:latin typeface="Times New Roman" pitchFamily="18" charset="0"/>
                <a:cs typeface="Times New Roman" pitchFamily="18" charset="0"/>
              </a:rPr>
              <a:t>оставляют 44% людей, налагающих на себя руки. Они адресованы:</a:t>
            </a:r>
          </a:p>
          <a:p>
            <a:pPr lvl="0">
              <a:buNone/>
            </a:pPr>
            <a:r>
              <a:rPr lang="ru-RU" sz="5600" dirty="0" smtClean="0">
                <a:latin typeface="Times New Roman" pitchFamily="18" charset="0"/>
                <a:cs typeface="Times New Roman" pitchFamily="18" charset="0"/>
              </a:rPr>
              <a:t>             - «всем» - 20%</a:t>
            </a:r>
          </a:p>
          <a:p>
            <a:pPr lvl="0">
              <a:buNone/>
            </a:pPr>
            <a:r>
              <a:rPr lang="ru-RU" sz="5600" dirty="0" smtClean="0">
                <a:latin typeface="Times New Roman" pitchFamily="18" charset="0"/>
                <a:cs typeface="Times New Roman" pitchFamily="18" charset="0"/>
              </a:rPr>
              <a:t>             - близким – 12%</a:t>
            </a:r>
          </a:p>
          <a:p>
            <a:pPr lvl="0">
              <a:buNone/>
            </a:pPr>
            <a:r>
              <a:rPr lang="ru-RU" sz="5600" dirty="0" smtClean="0">
                <a:latin typeface="Times New Roman" pitchFamily="18" charset="0"/>
                <a:cs typeface="Times New Roman" pitchFamily="18" charset="0"/>
              </a:rPr>
              <a:t>             - начальникам – 8%</a:t>
            </a:r>
          </a:p>
          <a:p>
            <a:pPr lvl="0">
              <a:buNone/>
            </a:pPr>
            <a:r>
              <a:rPr lang="ru-RU" sz="5600" dirty="0" smtClean="0">
                <a:latin typeface="Times New Roman" pitchFamily="18" charset="0"/>
                <a:cs typeface="Times New Roman" pitchFamily="18" charset="0"/>
              </a:rPr>
              <a:t>             - никому – 4%</a:t>
            </a:r>
          </a:p>
          <a:p>
            <a:pPr>
              <a:buNone/>
            </a:pPr>
            <a:r>
              <a:rPr lang="ru-RU" sz="5600" b="1" dirty="0" smtClean="0">
                <a:latin typeface="Times New Roman" pitchFamily="18" charset="0"/>
                <a:cs typeface="Times New Roman" pitchFamily="18" charset="0"/>
              </a:rPr>
              <a:t>Алкоголь при жизни</a:t>
            </a:r>
            <a:r>
              <a:rPr lang="ru-RU" sz="5600" dirty="0" smtClean="0">
                <a:latin typeface="Times New Roman" pitchFamily="18" charset="0"/>
                <a:cs typeface="Times New Roman" pitchFamily="18" charset="0"/>
              </a:rPr>
              <a:t> употребляло 60% самоубийц, хотя непосредственно перед самоубийством алкоголь употребляется только в 8% случаев, наркотики – в 4%. То есть почти 9/10 осуществляют самоубийство в трезвом уме и памяти.</a:t>
            </a:r>
          </a:p>
          <a:p>
            <a:pPr>
              <a:buNone/>
            </a:pPr>
            <a:r>
              <a:rPr lang="ru-RU" sz="5600" b="1" dirty="0" smtClean="0">
                <a:latin typeface="Times New Roman" pitchFamily="18" charset="0"/>
                <a:cs typeface="Times New Roman" pitchFamily="18" charset="0"/>
              </a:rPr>
              <a:t>Материальное обеспечение</a:t>
            </a:r>
            <a:r>
              <a:rPr lang="ru-RU" sz="5600" dirty="0" smtClean="0">
                <a:latin typeface="Times New Roman" pitchFamily="18" charset="0"/>
                <a:cs typeface="Times New Roman" pitchFamily="18" charset="0"/>
              </a:rPr>
              <a:t>:</a:t>
            </a:r>
          </a:p>
          <a:p>
            <a:pPr lvl="0">
              <a:buNone/>
            </a:pPr>
            <a:r>
              <a:rPr lang="ru-RU" sz="5600" dirty="0" smtClean="0">
                <a:latin typeface="Times New Roman" pitchFamily="18" charset="0"/>
                <a:cs typeface="Times New Roman" pitchFamily="18" charset="0"/>
              </a:rPr>
              <a:t>                       - Удовлетворительное – 44%</a:t>
            </a:r>
          </a:p>
          <a:p>
            <a:pPr lvl="0">
              <a:buNone/>
            </a:pPr>
            <a:r>
              <a:rPr lang="ru-RU" sz="5600" dirty="0" smtClean="0">
                <a:latin typeface="Times New Roman" pitchFamily="18" charset="0"/>
                <a:cs typeface="Times New Roman" pitchFamily="18" charset="0"/>
              </a:rPr>
              <a:t>                       - Неудовлетворительное – 56%</a:t>
            </a:r>
          </a:p>
          <a:p>
            <a:endParaRPr lang="ru-RU" sz="5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Статистика суицида </a:t>
            </a:r>
            <a:br>
              <a:rPr lang="ru-RU" sz="2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857224" y="1643050"/>
            <a:ext cx="8072494" cy="5214950"/>
          </a:xfrm>
        </p:spPr>
        <p:txBody>
          <a:bodyPr>
            <a:noAutofit/>
          </a:bodyPr>
          <a:lstStyle/>
          <a:p>
            <a:pPr>
              <a:buNone/>
            </a:pPr>
            <a:r>
              <a:rPr lang="ru-RU" sz="1400" b="1" dirty="0" smtClean="0">
                <a:latin typeface="Times New Roman" pitchFamily="18" charset="0"/>
                <a:cs typeface="Times New Roman" pitchFamily="18" charset="0"/>
              </a:rPr>
              <a:t>     </a:t>
            </a:r>
          </a:p>
          <a:p>
            <a:pPr>
              <a:buNone/>
            </a:pPr>
            <a:r>
              <a:rPr lang="ru-RU" sz="1400" b="1" dirty="0" smtClean="0">
                <a:latin typeface="Times New Roman" pitchFamily="18" charset="0"/>
                <a:cs typeface="Times New Roman" pitchFamily="18" charset="0"/>
              </a:rPr>
              <a:t>      Образование </a:t>
            </a:r>
            <a:r>
              <a:rPr lang="ru-RU" sz="1400" dirty="0" smtClean="0">
                <a:latin typeface="Times New Roman" pitchFamily="18" charset="0"/>
                <a:cs typeface="Times New Roman" pitchFamily="18" charset="0"/>
              </a:rPr>
              <a:t>- люди с высоким уровнем образования менее склонны к суициду. Самое опасная группа - люди, с неполным средним образованием.</a:t>
            </a:r>
          </a:p>
          <a:p>
            <a:pPr>
              <a:buNone/>
            </a:pPr>
            <a:r>
              <a:rPr lang="ru-RU" sz="1400" b="1" dirty="0" smtClean="0">
                <a:latin typeface="Times New Roman" pitchFamily="18" charset="0"/>
                <a:cs typeface="Times New Roman" pitchFamily="18" charset="0"/>
              </a:rPr>
              <a:t>       Взаимоотношения:</a:t>
            </a:r>
          </a:p>
          <a:p>
            <a:pPr lvl="0">
              <a:buNone/>
            </a:pPr>
            <a:r>
              <a:rPr lang="ru-RU" sz="1400" dirty="0" smtClean="0">
                <a:latin typeface="Times New Roman" pitchFamily="18" charset="0"/>
                <a:cs typeface="Times New Roman" pitchFamily="18" charset="0"/>
              </a:rPr>
              <a:t>                        - Общались с широким кругом людей – 24%</a:t>
            </a:r>
          </a:p>
          <a:p>
            <a:pPr lvl="0">
              <a:buNone/>
            </a:pPr>
            <a:r>
              <a:rPr lang="ru-RU" sz="1400" dirty="0" smtClean="0">
                <a:latin typeface="Times New Roman" pitchFamily="18" charset="0"/>
                <a:cs typeface="Times New Roman" pitchFamily="18" charset="0"/>
              </a:rPr>
              <a:t>                        - С несколькими людьми – 60%</a:t>
            </a:r>
          </a:p>
          <a:p>
            <a:pPr lvl="0">
              <a:buNone/>
            </a:pPr>
            <a:r>
              <a:rPr lang="ru-RU" sz="1400" dirty="0" smtClean="0">
                <a:latin typeface="Times New Roman" pitchFamily="18" charset="0"/>
                <a:cs typeface="Times New Roman" pitchFamily="18" charset="0"/>
              </a:rPr>
              <a:t>                        - Были замкнуты и избегали общения – 16%</a:t>
            </a:r>
          </a:p>
          <a:p>
            <a:pPr algn="just">
              <a:buNone/>
            </a:pPr>
            <a:r>
              <a:rPr lang="ru-RU" sz="1400" dirty="0" smtClean="0">
                <a:latin typeface="Times New Roman" pitchFamily="18" charset="0"/>
                <a:cs typeface="Times New Roman" pitchFamily="18" charset="0"/>
              </a:rPr>
              <a:t>       Только 38%.самоубийц высказывают вслух </a:t>
            </a:r>
            <a:r>
              <a:rPr lang="ru-RU" sz="1400" b="1" dirty="0" smtClean="0">
                <a:latin typeface="Times New Roman" pitchFamily="18" charset="0"/>
                <a:cs typeface="Times New Roman" pitchFamily="18" charset="0"/>
              </a:rPr>
              <a:t>мысли о готовящемся самоубийстве</a:t>
            </a:r>
            <a:r>
              <a:rPr lang="ru-RU" sz="1400" dirty="0" smtClean="0">
                <a:latin typeface="Times New Roman" pitchFamily="18" charset="0"/>
                <a:cs typeface="Times New Roman" pitchFamily="18" charset="0"/>
              </a:rPr>
              <a:t>. Около 80% самоубийц предварительно дают знать о своих намерениях окружающим, хотя способы сообщения об этом могут быть завуалированы. </a:t>
            </a:r>
          </a:p>
          <a:p>
            <a:pPr algn="just">
              <a:buNone/>
            </a:pPr>
            <a:r>
              <a:rPr lang="ru-RU" sz="1400" dirty="0" smtClean="0">
                <a:latin typeface="Times New Roman" pitchFamily="18" charset="0"/>
                <a:cs typeface="Times New Roman" pitchFamily="18" charset="0"/>
              </a:rPr>
              <a:t>       У 6% покончивших с собой, один из родителей был самоубийцей 12% совершающих суицидальную попытку не позднее чем через два года обязательно повторяют ее и достигают желаемого. Четыре из пяти из покончивших с собой, пытались сделать это в прошлом по крайней мере однажды. </a:t>
            </a:r>
          </a:p>
          <a:p>
            <a:pPr algn="just">
              <a:buNone/>
            </a:pPr>
            <a:r>
              <a:rPr lang="ru-RU" sz="1400" dirty="0" smtClean="0">
                <a:latin typeface="Times New Roman" pitchFamily="18" charset="0"/>
                <a:cs typeface="Times New Roman" pitchFamily="18" charset="0"/>
              </a:rPr>
              <a:t>     С начала 19 века наблюдается постоянное и равномерное возрастание статистика самоубийств во всех странах мира.</a:t>
            </a:r>
          </a:p>
          <a:p>
            <a:pPr algn="just">
              <a:buNone/>
            </a:pPr>
            <a:r>
              <a:rPr lang="ru-RU" sz="1400" b="1" dirty="0" smtClean="0">
                <a:latin typeface="Times New Roman" pitchFamily="18" charset="0"/>
                <a:cs typeface="Times New Roman" pitchFamily="18" charset="0"/>
              </a:rPr>
              <a:t>   </a:t>
            </a:r>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14290"/>
            <a:ext cx="7498080" cy="785818"/>
          </a:xfrm>
        </p:spPr>
        <p:txBody>
          <a:bodyPr>
            <a:normAutofit/>
          </a:bodyPr>
          <a:lstStyle/>
          <a:p>
            <a:r>
              <a:rPr lang="ru-RU" sz="2400" dirty="0" smtClean="0">
                <a:latin typeface="Times New Roman" pitchFamily="18" charset="0"/>
                <a:cs typeface="Times New Roman" pitchFamily="18" charset="0"/>
              </a:rPr>
              <a:t>Статистика суицида </a:t>
            </a: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продолжение</a:t>
            </a:r>
            <a:endParaRPr lang="ru-RU" sz="1600" dirty="0"/>
          </a:p>
        </p:txBody>
      </p:sp>
      <p:sp>
        <p:nvSpPr>
          <p:cNvPr id="3" name="Содержимое 2"/>
          <p:cNvSpPr>
            <a:spLocks noGrp="1"/>
          </p:cNvSpPr>
          <p:nvPr>
            <p:ph idx="1"/>
          </p:nvPr>
        </p:nvSpPr>
        <p:spPr>
          <a:xfrm>
            <a:off x="1000100" y="1428736"/>
            <a:ext cx="7786742" cy="5715040"/>
          </a:xfrm>
        </p:spPr>
        <p:txBody>
          <a:bodyPr>
            <a:normAutofit fontScale="32500" lnSpcReduction="20000"/>
          </a:bodyPr>
          <a:lstStyle/>
          <a:p>
            <a:pPr algn="just">
              <a:buNone/>
            </a:pPr>
            <a:r>
              <a:rPr lang="ru-RU" sz="4900" b="1"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Cуицидологические</a:t>
            </a:r>
            <a:r>
              <a:rPr lang="ru-RU" sz="4300" dirty="0" smtClean="0">
                <a:latin typeface="Times New Roman" pitchFamily="18" charset="0"/>
                <a:cs typeface="Times New Roman" pitchFamily="18" charset="0"/>
              </a:rPr>
              <a:t> исследования опровергли утверждение, что все самоубийцы - душевнобольные. Выяснилось, что количество душевнобольных среди самоубийц не превышает их числа среди тех, кто умирает своей смертью. То есть суицид в общем случае никак не связан с психическим расстройством. </a:t>
            </a:r>
          </a:p>
          <a:p>
            <a:pPr algn="just">
              <a:buNone/>
            </a:pPr>
            <a:r>
              <a:rPr lang="ru-RU" sz="4300" dirty="0" smtClean="0">
                <a:latin typeface="Times New Roman" pitchFamily="18" charset="0"/>
                <a:cs typeface="Times New Roman" pitchFamily="18" charset="0"/>
              </a:rPr>
              <a:t>            В то же время ученые развенчали миф о том, что люди кончают с жизнью из-за низкого уровня жизни и социального статуса. Статистика показывает: когда общество вынуждено решать проблему физического выживания в условиях кризиса, количество самоубийств резко сокращается. </a:t>
            </a:r>
          </a:p>
          <a:p>
            <a:pPr algn="just">
              <a:buNone/>
            </a:pPr>
            <a:r>
              <a:rPr lang="ru-RU" sz="4300" dirty="0" smtClean="0">
                <a:latin typeface="Times New Roman" pitchFamily="18" charset="0"/>
                <a:cs typeface="Times New Roman" pitchFamily="18" charset="0"/>
              </a:rPr>
              <a:t>           Когда же общество достигает высот в жизнеобеспечении каждого из своих членов, статистика суицидов резко растет. Видимо, это связано с тем, что удовлетворенные потребности людей в развитых странах не вызывают сами собой поддержания психологического тонуса - это происходит только в момент преодоления трудностей. </a:t>
            </a:r>
          </a:p>
          <a:p>
            <a:pPr algn="just">
              <a:buNone/>
            </a:pPr>
            <a:r>
              <a:rPr lang="ru-RU" sz="4300" dirty="0" smtClean="0">
                <a:latin typeface="Times New Roman" pitchFamily="18" charset="0"/>
                <a:cs typeface="Times New Roman" pitchFamily="18" charset="0"/>
              </a:rPr>
              <a:t>            В социальной сфере также прослеживаются похожие тенденции - чем выше социальный статус, тем выше и процент самоубийств. Интеллектуальные занятия развивают способность </a:t>
            </a:r>
            <a:r>
              <a:rPr lang="ru-RU" sz="4300" dirty="0" err="1" smtClean="0">
                <a:latin typeface="Times New Roman" pitchFamily="18" charset="0"/>
                <a:cs typeface="Times New Roman" pitchFamily="18" charset="0"/>
              </a:rPr>
              <a:t>рефлексировать</a:t>
            </a:r>
            <a:r>
              <a:rPr lang="ru-RU" sz="4300" dirty="0" smtClean="0">
                <a:latin typeface="Times New Roman" pitchFamily="18" charset="0"/>
                <a:cs typeface="Times New Roman" pitchFamily="18" charset="0"/>
              </a:rPr>
              <a:t> и повышают опасность суицида. </a:t>
            </a:r>
          </a:p>
          <a:p>
            <a:pPr algn="just">
              <a:buNone/>
            </a:pPr>
            <a:r>
              <a:rPr lang="ru-RU" sz="4300" dirty="0" smtClean="0">
                <a:latin typeface="Times New Roman" pitchFamily="18" charset="0"/>
                <a:cs typeface="Times New Roman" pitchFamily="18" charset="0"/>
              </a:rPr>
              <a:t>            Больше половины самоубийц принимают решение в состоянии аффекта. Их особенно много среди смертельно больных. Суицидальный синдром может иметь мотив "кому-то назло". Отдельно стоит в общей картине суицидальных мотивов - любовь. Число самоубийств, совершаемых именно из-за неразделенной любви, в возрасте до 16 лет составляет 42,2% у девушек и 36,6% у юношей. К 25 годам удельный вес этой причины резко сокращается. </a:t>
            </a:r>
          </a:p>
          <a:p>
            <a:pPr algn="just">
              <a:buNone/>
            </a:pPr>
            <a:r>
              <a:rPr lang="ru-RU" sz="4300" dirty="0" smtClean="0">
                <a:latin typeface="Times New Roman" pitchFamily="18" charset="0"/>
                <a:cs typeface="Times New Roman" pitchFamily="18" charset="0"/>
              </a:rPr>
              <a:t>           Число людей, добровольно расстающихся с жизнью, особенно повышается ранней весной. </a:t>
            </a:r>
          </a:p>
          <a:p>
            <a:pPr algn="just">
              <a:buNone/>
            </a:pPr>
            <a:r>
              <a:rPr lang="ru-RU" sz="4300" dirty="0" smtClean="0">
                <a:latin typeface="Times New Roman" pitchFamily="18" charset="0"/>
                <a:cs typeface="Times New Roman" pitchFamily="18" charset="0"/>
              </a:rPr>
              <a:t>            </a:t>
            </a:r>
            <a:r>
              <a:rPr lang="ru-RU" sz="4300" dirty="0" smtClean="0"/>
              <a:t> </a:t>
            </a:r>
            <a:endParaRPr lang="ru-RU" sz="4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3027</TotalTime>
  <Words>5497</Words>
  <Application>Microsoft Office PowerPoint</Application>
  <PresentationFormat>Экран (4:3)</PresentationFormat>
  <Paragraphs>651</Paragraphs>
  <Slides>51</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Солнцестояние</vt:lpstr>
      <vt:lpstr>    Суицидальное поведение           детей и подростков  </vt:lpstr>
      <vt:lpstr> SUICIDE Современное состояние проблемы</vt:lpstr>
      <vt:lpstr>Суицидальная картина мира Карта 1</vt:lpstr>
      <vt:lpstr>          Согласно критериям ВОЗ, показатели частоты завершенных суицидов делятся на низкие (до 10 случаев на 100 тысяч населения), средние (от 10 до 20 случаев), высокие (от 20 до 30 случаев), сверхвысокие (свыше 30 случае).           Уровень частоты, превышающий 20 случаев на 100 на 100 тысяч населения, ВОЗ обозначает как критический и требующий принятия экстренных государственных мер по улучшению суицидологической  ситуации в стране (Положий Б.С., 2010).          Сверхвысокий уровень частоты суицидов в последние годы отмечается лишь в двух государствах мира – Литве и Южной Корее. В число стран с высоким уровнем самоубийств вошли 9 стран бывших советских республик – Российская Федерация, Беларусь, Казахстан, Латвия, Украина, а также Венгрия, Япония, Гайана, Шри-Ланка.             Наиболее многочисленная группа со средним уровнем частоты суицидов – 30 стран, в том числе большинство европейских стран, страны Юго-Восточной Азии (Китай. Индия, Сингапур) и Южной Америки (Уругвай, Чили), Канада, Куба и Новая Зеландия.    В группу стран с низким уровнем частоты самоубийств, вошли США, Австралия, Египет, страны Европы (Великобритания, Нидерланды, Испания, Португалия, Италия, Греция), страны Южной и Центральной Америки (Аргентина, Бразилия, Мексика), азиатские страны (Тайланд, Иран). В эту же группу попали 7 бывших советских республик – 4 среднеазиатских (Кыргызстан, Туркменистан, Узбекистан, Таджикистан) и 3 закавказские (Грузия, Армения, Азербайджан).         Официальная статистика суицида значительно отличается от реальных цифр (приблизительно в 4 раза), поскольку в нее попадают только явные случаи суицида. По мнению судебных экспертов, причиной большинства так называемых "смертей от несчастного случая" (передозировка лекарственных препаратов, автомобильные аварии, падение с высоты, утопление и т.д.) на самом деле являются суициды.  </vt:lpstr>
      <vt:lpstr>Статистика суицида  продолжение</vt:lpstr>
      <vt:lpstr>Статистика суицида  продолжение</vt:lpstr>
      <vt:lpstr>Статистика суицида  продолжение</vt:lpstr>
      <vt:lpstr>Статистика суицида  продолжение</vt:lpstr>
      <vt:lpstr>Статистика суицида  продолжение</vt:lpstr>
      <vt:lpstr>Статистика суицида  продолжение</vt:lpstr>
      <vt:lpstr>Частота завершенных самоубийств в странах мира       (на 100 тысяч населения) В таблице 1 представлены последние по времени публикации обобщенные данные ВОЗ в различных странах мира. </vt:lpstr>
      <vt:lpstr>Продолжение</vt:lpstr>
      <vt:lpstr>Продолжение</vt:lpstr>
      <vt:lpstr>Продолжение</vt:lpstr>
      <vt:lpstr>Продолжение Диаграмма 1. Показатели самоубийств мужчин и женщин в разных странах мира на 100 тыс. населения  </vt:lpstr>
      <vt:lpstr>Суицидальная картина России  Карта 2. Стандартизованные показатели смертности  от самоубийств и самоповреждений мужского населения в возрасте 0-64 лет по территориям России в 1996 г. (на 100000 соответствующего населения) </vt:lpstr>
      <vt:lpstr>Суицидальная картина России  Карта 3. Стандартизованные показатели смертности  От самоубийств и самоповреждений женского населения в возрасте 0-64 лет по территориям России в 1996 г. (на 100000 соответствующего населения)  </vt:lpstr>
      <vt:lpstr>Национальные особенности суицидального поведения</vt:lpstr>
      <vt:lpstr>Статистика самоубийств по России (по данным Федеральной службы государственной статистики)   График 1.Число самоубийств в расчете на 100 тысяч населения за год </vt:lpstr>
      <vt:lpstr>Национальные особенности суицидального поведения продолжение</vt:lpstr>
      <vt:lpstr>География трезвости и пьянства Карта 4</vt:lpstr>
      <vt:lpstr>Национальные особенности суицидального поведения продолжение</vt:lpstr>
      <vt:lpstr>Региональные особенности суицидального поведения</vt:lpstr>
      <vt:lpstr>Региональные особенности суицидального поведения продолжение Диаграмма 2 Показатели суицидов по территориям на 100 000 населения </vt:lpstr>
      <vt:lpstr>Региональные особенности суицидального поведения  продолжение  График 2.  Динамика суицидов детей и подростков Иркутской области на 100 000 населения  </vt:lpstr>
      <vt:lpstr>Региональные особенности суицидального поведения продолжение  График 3.  Динамика суицидов детей и подростков Иркутской области в зависимости от пола на 100 000 населения </vt:lpstr>
      <vt:lpstr>      «Какое ужасающее противоречие в том, что ребенок, рожденный и предназначенный непосредственно для радостного и невинного наслаждения жизнью, сам накладывает на себя руки» (немецкий психиатр A. Baer)       Страшно, когда в мир иной уходят дети. Еще страшнее, когда это делают осознанно, с отвращением и обидой на весь мир. Уходят с крыш высоток, из окон, с веревками на шеях. Они уходят навсегда с мыслью вернуться. Вернуться в другой, добрый мир, где их любят, где учителя не ставят плохих отметок, где не бывает одиноко. Мир, где они не останутся наедине со своим страхом, с унижением, с бесконечной жалостью к себе, с кажущейся безысходностью...  </vt:lpstr>
      <vt:lpstr>Дети и смерть</vt:lpstr>
      <vt:lpstr>Суицидальное поведение</vt:lpstr>
      <vt:lpstr>Характеристика основных типов суицидального поведения</vt:lpstr>
      <vt:lpstr>Характеристика основных типов суицидального поведения продолжение</vt:lpstr>
      <vt:lpstr>Характеристика основных типов суицидального поведения продолжение</vt:lpstr>
      <vt:lpstr>Теории и причины суицида</vt:lpstr>
      <vt:lpstr>Теории и причины суицида продолжение</vt:lpstr>
      <vt:lpstr>Теории и причины суицида продолжение</vt:lpstr>
      <vt:lpstr>Основные мотивы суицидального поведения у подростков</vt:lpstr>
      <vt:lpstr>Признаки суицидального поведения подростков</vt:lpstr>
      <vt:lpstr>Признаки суицидального поведения</vt:lpstr>
      <vt:lpstr>Особенности суицидального поведения подростков</vt:lpstr>
      <vt:lpstr>Психовозрастные особенности подростков</vt:lpstr>
      <vt:lpstr>Психовозрастные особенности подростков</vt:lpstr>
      <vt:lpstr>Группа суицидального риска</vt:lpstr>
      <vt:lpstr>Профилактика суицидального поведения детей и подростков</vt:lpstr>
      <vt:lpstr>Слайд 44</vt:lpstr>
      <vt:lpstr>Профилактика</vt:lpstr>
      <vt:lpstr>Профилактика</vt:lpstr>
      <vt:lpstr>Рекомендации</vt:lpstr>
      <vt:lpstr>Рекомендации родителям</vt:lpstr>
      <vt:lpstr>Профилактика</vt:lpstr>
      <vt:lpstr>Слайд 50</vt:lpstr>
      <vt:lpstr>Слайд 51</vt:lpstr>
    </vt:vector>
  </TitlesOfParts>
  <Company>Image&amp;Matros™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ОГБУЗ «Тулунский ОПНД»  Годовой отчет за 2010-2012 г.г.</dc:title>
  <dc:creator>Image&amp;Matros™</dc:creator>
  <cp:lastModifiedBy>Image&amp;Matros™</cp:lastModifiedBy>
  <cp:revision>288</cp:revision>
  <dcterms:created xsi:type="dcterms:W3CDTF">2013-02-06T08:17:54Z</dcterms:created>
  <dcterms:modified xsi:type="dcterms:W3CDTF">2016-05-04T02:22:45Z</dcterms:modified>
</cp:coreProperties>
</file>